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F240F-A988-4D55-8FDE-617561347233}" v="1905" dt="2022-07-28T14:28:56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8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8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3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7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5" r:id="rId6"/>
    <p:sldLayoutId id="2147483680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u.tech/three-tips-for-clean-cod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3" descr="White structure">
            <a:extLst>
              <a:ext uri="{FF2B5EF4-FFF2-40B4-BE49-F238E27FC236}">
                <a16:creationId xmlns:a16="http://schemas.microsoft.com/office/drawing/2014/main" id="{4C166C11-C813-189D-9405-31A006F9B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-2" b="30469"/>
          <a:stretch/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pic>
        <p:nvPicPr>
          <p:cNvPr id="5" name="Picture 5" descr="A picture containing text, stage, scene&#10;&#10;Description automatically generated">
            <a:extLst>
              <a:ext uri="{FF2B5EF4-FFF2-40B4-BE49-F238E27FC236}">
                <a16:creationId xmlns:a16="http://schemas.microsoft.com/office/drawing/2014/main" id="{9B27A86A-C27A-0891-376C-305A2FCA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6" y="1157"/>
            <a:ext cx="12332897" cy="6887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CEA931-657F-CB20-B475-4E375819FF0C}"/>
              </a:ext>
            </a:extLst>
          </p:cNvPr>
          <p:cNvSpPr/>
          <p:nvPr/>
        </p:nvSpPr>
        <p:spPr>
          <a:xfrm>
            <a:off x="9319404" y="6508630"/>
            <a:ext cx="3019244" cy="373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  <a:r>
              <a:rPr lang="en-US" sz="2000" dirty="0"/>
              <a:t>anhavi Sonawane</a:t>
            </a:r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9797-D4EF-D87B-9BC1-6D54FD5F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4408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3: Exploring the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D186D-ED92-0098-D9DF-9D0F14F7C19F}"/>
              </a:ext>
            </a:extLst>
          </p:cNvPr>
          <p:cNvSpPr txBox="1"/>
          <p:nvPr/>
        </p:nvSpPr>
        <p:spPr>
          <a:xfrm>
            <a:off x="1044875" y="1318045"/>
            <a:ext cx="10259501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• This is done to check the number of unique notes and their distribution 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• 30 is used as a threshold frequency 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• Only those notes which have frequencies more than 30 have been considered • These parameters can be changed anytime</a:t>
            </a:r>
          </a:p>
          <a:p>
            <a:endParaRPr lang="en-US"/>
          </a:p>
          <a:p>
            <a:r>
              <a:rPr lang="en-US" sz="2400" dirty="0">
                <a:ea typeface="+mn-lt"/>
                <a:cs typeface="+mn-lt"/>
              </a:rPr>
              <a:t>• Two dictionaries are created where one will have notes index as a key and notes as value and other will be the reverse of the first i.e. key will be notes and value will be its respective index 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• These dictionaries will be used in the next steps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318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36E83-A91E-E8E5-C379-CACBF10DBC63}"/>
              </a:ext>
            </a:extLst>
          </p:cNvPr>
          <p:cNvSpPr txBox="1"/>
          <p:nvPr/>
        </p:nvSpPr>
        <p:spPr>
          <a:xfrm>
            <a:off x="6469" y="84107"/>
            <a:ext cx="23519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209355D-1225-9F3D-5238-E43C7E0E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37" y="6232"/>
            <a:ext cx="8163463" cy="67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2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AF9B-7CEC-E1F5-715C-187CA642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8257"/>
            <a:ext cx="10902230" cy="715334"/>
          </a:xfrm>
        </p:spPr>
        <p:txBody>
          <a:bodyPr>
            <a:normAutofit fontScale="90000"/>
          </a:bodyPr>
          <a:lstStyle/>
          <a:p>
            <a:r>
              <a:rPr lang="en-US" dirty="0"/>
              <a:t>STEP 4: </a:t>
            </a:r>
            <a:r>
              <a:rPr lang="en-US" i="0" dirty="0">
                <a:ea typeface="+mj-lt"/>
                <a:cs typeface="+mj-lt"/>
              </a:rPr>
              <a:t>Input and Output Sequence for model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8DED7-0B9E-FBA8-1A40-30B5B1FEE0EE}"/>
              </a:ext>
            </a:extLst>
          </p:cNvPr>
          <p:cNvSpPr txBox="1"/>
          <p:nvPr/>
        </p:nvSpPr>
        <p:spPr>
          <a:xfrm>
            <a:off x="634400" y="1483025"/>
            <a:ext cx="982818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• Input and output sequences for our model are created.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A timestep of 60 has been used. So, if we traverse 60 notes of our input sequence then the 51st note will be the output for that sequence.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As our model requires numeric data, all notes are converted to its respective index value using the “note2ind” (note to index) dictionary which has been created earlier.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468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8B699-6248-F271-6D3F-FC92276A9874}"/>
              </a:ext>
            </a:extLst>
          </p:cNvPr>
          <p:cNvSpPr txBox="1"/>
          <p:nvPr/>
        </p:nvSpPr>
        <p:spPr>
          <a:xfrm>
            <a:off x="88061" y="113222"/>
            <a:ext cx="276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CFCBA71-4CDC-3391-FE9F-15477C78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1" y="486663"/>
            <a:ext cx="7861538" cy="60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5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5EFB-3583-3687-1931-94752FC9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81" y="206974"/>
            <a:ext cx="9493249" cy="58593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5: </a:t>
            </a:r>
            <a:r>
              <a:rPr lang="en-US" i="0" dirty="0">
                <a:ea typeface="+mj-lt"/>
                <a:cs typeface="+mj-lt"/>
              </a:rPr>
              <a:t>Training and Testing sets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0CC48-A703-C94B-897E-FFBB0EE5FB65}"/>
              </a:ext>
            </a:extLst>
          </p:cNvPr>
          <p:cNvSpPr txBox="1"/>
          <p:nvPr/>
        </p:nvSpPr>
        <p:spPr>
          <a:xfrm>
            <a:off x="1219199" y="1056017"/>
            <a:ext cx="10388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Array for our model is re-shaped and the data is split into 80:20 ratio.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07437BB-2C7E-0670-3CEE-725A191AF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8" y="2030635"/>
            <a:ext cx="11642783" cy="23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FC6D-E63B-8F93-D36E-B2902279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686579"/>
          </a:xfrm>
        </p:spPr>
        <p:txBody>
          <a:bodyPr>
            <a:normAutofit fontScale="90000"/>
          </a:bodyPr>
          <a:lstStyle/>
          <a:p>
            <a:r>
              <a:rPr lang="en-US" dirty="0"/>
              <a:t>STEP 6: </a:t>
            </a:r>
            <a:r>
              <a:rPr lang="en-US" i="0" dirty="0">
                <a:ea typeface="+mj-lt"/>
                <a:cs typeface="+mj-lt"/>
              </a:rPr>
              <a:t>Building the Model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50A5B-32B2-DD21-9B5C-B6D8AF68D1CF}"/>
              </a:ext>
            </a:extLst>
          </p:cNvPr>
          <p:cNvSpPr txBox="1"/>
          <p:nvPr/>
        </p:nvSpPr>
        <p:spPr>
          <a:xfrm>
            <a:off x="1228545" y="1374835"/>
            <a:ext cx="972754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• 2 stacked LSTM layers with a dropout rate of 0.2 are used.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A fully connected Dense layer has been used for output.</a:t>
            </a:r>
          </a:p>
          <a:p>
            <a:endParaRPr lang="en-US" dirty="0"/>
          </a:p>
          <a:p>
            <a:r>
              <a:rPr lang="en-US" sz="2000" dirty="0">
                <a:ea typeface="+mn-lt"/>
                <a:cs typeface="+mn-lt"/>
              </a:rPr>
              <a:t>• Output dimension of the Dense Layer is taken same as the length of our unique notes along with the ‘</a:t>
            </a:r>
            <a:r>
              <a:rPr lang="en-US" sz="2000" dirty="0" err="1">
                <a:ea typeface="+mn-lt"/>
                <a:cs typeface="+mn-lt"/>
              </a:rPr>
              <a:t>softmax</a:t>
            </a:r>
            <a:r>
              <a:rPr lang="en-US" sz="2000" dirty="0">
                <a:ea typeface="+mn-lt"/>
                <a:cs typeface="+mn-lt"/>
              </a:rPr>
              <a:t>’ activation function (Used for multi-class classification problems).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662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EE8A2-E20E-8E3E-5AA1-CE035A0BF287}"/>
              </a:ext>
            </a:extLst>
          </p:cNvPr>
          <p:cNvSpPr txBox="1"/>
          <p:nvPr/>
        </p:nvSpPr>
        <p:spPr>
          <a:xfrm>
            <a:off x="88061" y="113222"/>
            <a:ext cx="276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6C336A9-5434-C37A-25D6-83FA8114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07" y="55768"/>
            <a:ext cx="7343953" cy="68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7BED-F302-BE36-410C-367ECED3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0106"/>
            <a:ext cx="9493249" cy="686579"/>
          </a:xfrm>
        </p:spPr>
        <p:txBody>
          <a:bodyPr>
            <a:normAutofit fontScale="90000"/>
          </a:bodyPr>
          <a:lstStyle/>
          <a:p>
            <a:r>
              <a:rPr lang="en-US" i="0" dirty="0">
                <a:ea typeface="+mj-lt"/>
                <a:cs typeface="+mj-lt"/>
              </a:rPr>
              <a:t>STEP 7: Training the Model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4E0B1-FBB8-7638-DB90-5FB7999074A4}"/>
              </a:ext>
            </a:extLst>
          </p:cNvPr>
          <p:cNvSpPr txBox="1"/>
          <p:nvPr/>
        </p:nvSpPr>
        <p:spPr>
          <a:xfrm>
            <a:off x="1223153" y="994194"/>
            <a:ext cx="103888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• After building the model, it is trained on the input and output data 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For this, ‘Adam’ optimizer is used on batch size of 150 and for total 80 epochs 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After Training, model is saved for prediction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4ABEC-508A-7D61-F788-C32B59D870BF}"/>
              </a:ext>
            </a:extLst>
          </p:cNvPr>
          <p:cNvSpPr txBox="1"/>
          <p:nvPr/>
        </p:nvSpPr>
        <p:spPr>
          <a:xfrm>
            <a:off x="145570" y="2873675"/>
            <a:ext cx="276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BD33829-6F06-13B8-7DFD-7EF0B6CD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3" y="3249418"/>
            <a:ext cx="11398368" cy="32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1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9498-C498-5995-EE8D-E3FCFF66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13" y="178219"/>
            <a:ext cx="9493249" cy="657825"/>
          </a:xfrm>
        </p:spPr>
        <p:txBody>
          <a:bodyPr>
            <a:normAutofit fontScale="90000"/>
          </a:bodyPr>
          <a:lstStyle/>
          <a:p>
            <a:r>
              <a:rPr lang="en-US" i="0" dirty="0">
                <a:ea typeface="+mj-lt"/>
                <a:cs typeface="+mj-lt"/>
              </a:rPr>
              <a:t>STEP 8: Inference Phase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73AD6-88AB-6DB0-5124-92257BEB43D3}"/>
              </a:ext>
            </a:extLst>
          </p:cNvPr>
          <p:cNvSpPr txBox="1"/>
          <p:nvPr/>
        </p:nvSpPr>
        <p:spPr>
          <a:xfrm>
            <a:off x="1276349" y="1181100"/>
            <a:ext cx="10302635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• Using the trained model, the notes will be predicted 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A random integer(index) is generated for our testing input array which will be our testing input pattern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Our array is then re-shaped and the output is predicted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Using the ‘</a:t>
            </a:r>
            <a:r>
              <a:rPr lang="en-US" sz="2000" dirty="0" err="1">
                <a:ea typeface="+mn-lt"/>
                <a:cs typeface="+mn-lt"/>
              </a:rPr>
              <a:t>np.argmax</a:t>
            </a:r>
            <a:r>
              <a:rPr lang="en-US" sz="2000" dirty="0">
                <a:ea typeface="+mn-lt"/>
                <a:cs typeface="+mn-lt"/>
              </a:rPr>
              <a:t>()’ function, we get the data of the maximum probability value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This predicted index is converted to notes using ‘ind2note’(index to note) dictionary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Our next music pattern is one step ahead of the previous pattern • This process is repeated till we generate 200 notes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• This parameter can be changed as per your requirements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7073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ADBB8F1-F04F-2D6A-0FCE-7D38B337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7" y="51082"/>
            <a:ext cx="7990934" cy="66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1F2694-AE24-4893-BEF3-43FE324DF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69FA61-5492-4236-8378-D67E60D78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1046" y="500156"/>
            <a:ext cx="7480954" cy="6357844"/>
          </a:xfrm>
          <a:custGeom>
            <a:avLst/>
            <a:gdLst>
              <a:gd name="connsiteX0" fmla="*/ 278673 w 7480954"/>
              <a:gd name="connsiteY0" fmla="*/ 0 h 6357844"/>
              <a:gd name="connsiteX1" fmla="*/ 7480954 w 7480954"/>
              <a:gd name="connsiteY1" fmla="*/ 272747 h 6357844"/>
              <a:gd name="connsiteX2" fmla="*/ 7480954 w 7480954"/>
              <a:gd name="connsiteY2" fmla="*/ 6357844 h 6357844"/>
              <a:gd name="connsiteX3" fmla="*/ 3461131 w 7480954"/>
              <a:gd name="connsiteY3" fmla="*/ 6357844 h 6357844"/>
              <a:gd name="connsiteX4" fmla="*/ 0 w 7480954"/>
              <a:gd name="connsiteY4" fmla="*/ 6222887 h 63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954" h="6357844">
                <a:moveTo>
                  <a:pt x="278673" y="0"/>
                </a:moveTo>
                <a:lnTo>
                  <a:pt x="7480954" y="272747"/>
                </a:lnTo>
                <a:lnTo>
                  <a:pt x="7480954" y="6357844"/>
                </a:lnTo>
                <a:lnTo>
                  <a:pt x="3461131" y="6357844"/>
                </a:lnTo>
                <a:lnTo>
                  <a:pt x="0" y="6222887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Music Notes · Free Stock Photo">
            <a:extLst>
              <a:ext uri="{FF2B5EF4-FFF2-40B4-BE49-F238E27FC236}">
                <a16:creationId xmlns:a16="http://schemas.microsoft.com/office/drawing/2014/main" id="{66774F78-A1EB-C66B-5115-8EC3F4602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6"/>
          <a:stretch/>
        </p:blipFill>
        <p:spPr>
          <a:xfrm>
            <a:off x="4847442" y="607819"/>
            <a:ext cx="7344558" cy="6250183"/>
          </a:xfrm>
          <a:custGeom>
            <a:avLst/>
            <a:gdLst/>
            <a:ahLst/>
            <a:cxnLst/>
            <a:rect l="l" t="t" r="r" b="b"/>
            <a:pathLst>
              <a:path w="7344558" h="6250183">
                <a:moveTo>
                  <a:pt x="293255" y="12"/>
                </a:moveTo>
                <a:lnTo>
                  <a:pt x="5010383" y="178647"/>
                </a:lnTo>
                <a:lnTo>
                  <a:pt x="5011465" y="178437"/>
                </a:lnTo>
                <a:cubicBezTo>
                  <a:pt x="5054106" y="173641"/>
                  <a:pt x="5171573" y="176792"/>
                  <a:pt x="5165603" y="184356"/>
                </a:cubicBezTo>
                <a:lnTo>
                  <a:pt x="5190960" y="185486"/>
                </a:lnTo>
                <a:lnTo>
                  <a:pt x="5508389" y="197507"/>
                </a:lnTo>
                <a:lnTo>
                  <a:pt x="5990319" y="215757"/>
                </a:lnTo>
                <a:lnTo>
                  <a:pt x="6547813" y="236869"/>
                </a:lnTo>
                <a:lnTo>
                  <a:pt x="6561233" y="235680"/>
                </a:lnTo>
                <a:lnTo>
                  <a:pt x="6613675" y="227162"/>
                </a:lnTo>
                <a:lnTo>
                  <a:pt x="6625038" y="221701"/>
                </a:lnTo>
                <a:lnTo>
                  <a:pt x="6637769" y="227215"/>
                </a:lnTo>
                <a:cubicBezTo>
                  <a:pt x="6639297" y="228756"/>
                  <a:pt x="6640519" y="230467"/>
                  <a:pt x="6641402" y="232289"/>
                </a:cubicBezTo>
                <a:lnTo>
                  <a:pt x="6683183" y="224070"/>
                </a:lnTo>
                <a:lnTo>
                  <a:pt x="6688193" y="223985"/>
                </a:lnTo>
                <a:lnTo>
                  <a:pt x="6722595" y="226674"/>
                </a:lnTo>
                <a:lnTo>
                  <a:pt x="6773536" y="235765"/>
                </a:lnTo>
                <a:lnTo>
                  <a:pt x="6789561" y="246023"/>
                </a:lnTo>
                <a:lnTo>
                  <a:pt x="6981517" y="253293"/>
                </a:lnTo>
                <a:lnTo>
                  <a:pt x="6986824" y="252001"/>
                </a:lnTo>
                <a:cubicBezTo>
                  <a:pt x="6989470" y="250084"/>
                  <a:pt x="6990985" y="246869"/>
                  <a:pt x="6990588" y="241626"/>
                </a:cubicBezTo>
                <a:cubicBezTo>
                  <a:pt x="6996528" y="242374"/>
                  <a:pt x="7002348" y="243980"/>
                  <a:pt x="7008208" y="245802"/>
                </a:cubicBezTo>
                <a:lnTo>
                  <a:pt x="7011277" y="246742"/>
                </a:lnTo>
                <a:lnTo>
                  <a:pt x="7022893" y="245722"/>
                </a:lnTo>
                <a:lnTo>
                  <a:pt x="7027000" y="251414"/>
                </a:lnTo>
                <a:lnTo>
                  <a:pt x="7066230" y="250612"/>
                </a:lnTo>
                <a:cubicBezTo>
                  <a:pt x="7083618" y="236219"/>
                  <a:pt x="7114939" y="244302"/>
                  <a:pt x="7141458" y="238654"/>
                </a:cubicBezTo>
                <a:lnTo>
                  <a:pt x="7153218" y="233040"/>
                </a:lnTo>
                <a:lnTo>
                  <a:pt x="7229682" y="226260"/>
                </a:lnTo>
                <a:lnTo>
                  <a:pt x="7282126" y="217743"/>
                </a:lnTo>
                <a:lnTo>
                  <a:pt x="7293487" y="212281"/>
                </a:lnTo>
                <a:lnTo>
                  <a:pt x="7306220" y="217795"/>
                </a:lnTo>
                <a:cubicBezTo>
                  <a:pt x="7307744" y="219336"/>
                  <a:pt x="7308968" y="221046"/>
                  <a:pt x="7309853" y="222869"/>
                </a:cubicBezTo>
                <a:lnTo>
                  <a:pt x="7344558" y="216041"/>
                </a:lnTo>
                <a:lnTo>
                  <a:pt x="7344558" y="6250183"/>
                </a:lnTo>
                <a:lnTo>
                  <a:pt x="6299708" y="6250183"/>
                </a:lnTo>
                <a:lnTo>
                  <a:pt x="2946685" y="6119754"/>
                </a:lnTo>
                <a:lnTo>
                  <a:pt x="2890409" y="6126736"/>
                </a:lnTo>
                <a:cubicBezTo>
                  <a:pt x="2889464" y="6126757"/>
                  <a:pt x="2866647" y="6125338"/>
                  <a:pt x="2865459" y="6125958"/>
                </a:cubicBezTo>
                <a:lnTo>
                  <a:pt x="2849650" y="6124598"/>
                </a:lnTo>
                <a:lnTo>
                  <a:pt x="2844642" y="6115722"/>
                </a:lnTo>
                <a:cubicBezTo>
                  <a:pt x="2832228" y="6111709"/>
                  <a:pt x="2794354" y="6111126"/>
                  <a:pt x="2772543" y="6109760"/>
                </a:cubicBezTo>
                <a:lnTo>
                  <a:pt x="2706438" y="6111061"/>
                </a:lnTo>
                <a:lnTo>
                  <a:pt x="2696814" y="6106893"/>
                </a:lnTo>
                <a:lnTo>
                  <a:pt x="2629247" y="6107127"/>
                </a:lnTo>
                <a:lnTo>
                  <a:pt x="2609381" y="6103582"/>
                </a:lnTo>
                <a:lnTo>
                  <a:pt x="2338391" y="6093320"/>
                </a:lnTo>
                <a:lnTo>
                  <a:pt x="2330294" y="6095512"/>
                </a:lnTo>
                <a:lnTo>
                  <a:pt x="2288518" y="6102090"/>
                </a:lnTo>
                <a:lnTo>
                  <a:pt x="2228015" y="6107455"/>
                </a:lnTo>
                <a:lnTo>
                  <a:pt x="2186520" y="6114195"/>
                </a:lnTo>
                <a:cubicBezTo>
                  <a:pt x="2175947" y="6114641"/>
                  <a:pt x="2173747" y="6109730"/>
                  <a:pt x="2164581" y="6110137"/>
                </a:cubicBezTo>
                <a:lnTo>
                  <a:pt x="2131523" y="6116642"/>
                </a:lnTo>
                <a:lnTo>
                  <a:pt x="2100339" y="6114580"/>
                </a:lnTo>
                <a:lnTo>
                  <a:pt x="2060032" y="6107388"/>
                </a:lnTo>
                <a:cubicBezTo>
                  <a:pt x="2046810" y="6102506"/>
                  <a:pt x="2035495" y="6084148"/>
                  <a:pt x="2018526" y="6092674"/>
                </a:cubicBezTo>
                <a:lnTo>
                  <a:pt x="1977869" y="6079666"/>
                </a:lnTo>
                <a:lnTo>
                  <a:pt x="1904165" y="6076875"/>
                </a:lnTo>
                <a:lnTo>
                  <a:pt x="1348899" y="6055847"/>
                </a:lnTo>
                <a:cubicBezTo>
                  <a:pt x="1334850" y="6058902"/>
                  <a:pt x="1329510" y="6065400"/>
                  <a:pt x="1306752" y="6065012"/>
                </a:cubicBezTo>
                <a:lnTo>
                  <a:pt x="1266722" y="6052736"/>
                </a:lnTo>
                <a:lnTo>
                  <a:pt x="25653" y="6005737"/>
                </a:lnTo>
                <a:cubicBezTo>
                  <a:pt x="10621" y="6005112"/>
                  <a:pt x="-808" y="5987609"/>
                  <a:pt x="45" y="5966529"/>
                </a:cubicBezTo>
                <a:lnTo>
                  <a:pt x="264242" y="37262"/>
                </a:lnTo>
                <a:cubicBezTo>
                  <a:pt x="265220" y="16144"/>
                  <a:pt x="278186" y="-499"/>
                  <a:pt x="293255" y="1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EEFBC-F325-1857-2B6F-E2345B62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9" y="702566"/>
            <a:ext cx="5412041" cy="1725632"/>
          </a:xfrm>
        </p:spPr>
        <p:txBody>
          <a:bodyPr anchor="ctr">
            <a:normAutofit/>
          </a:bodyPr>
          <a:lstStyle/>
          <a:p>
            <a:r>
              <a:rPr lang="en-US" dirty="0"/>
              <a:t>Music composition using A.I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E1422D-E2EF-B15E-0A8C-45905E7F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48" y="2256181"/>
            <a:ext cx="4325514" cy="42840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Music composition is the process of creating new music that is an original work either vocal or instrumental.</a:t>
            </a:r>
          </a:p>
          <a:p>
            <a:pPr marL="0" indent="0">
              <a:buNone/>
            </a:pPr>
            <a:r>
              <a:rPr lang="en-US" dirty="0"/>
              <a:t>The art of creating music is a very beautiful process and the fact that now we can create pleasant music by putting together musical notes using A.I/ machine learning is amazing!</a:t>
            </a:r>
          </a:p>
          <a:p>
            <a:pPr marL="0" indent="0">
              <a:buNone/>
            </a:pPr>
            <a:r>
              <a:rPr lang="en-US" dirty="0"/>
              <a:t>Pitch interval, notes, chords, tempo, etc. Are used for composing short piece of music.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4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4301-18C7-5C81-D105-760553CE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68" y="149465"/>
            <a:ext cx="9493249" cy="643448"/>
          </a:xfrm>
        </p:spPr>
        <p:txBody>
          <a:bodyPr>
            <a:normAutofit fontScale="90000"/>
          </a:bodyPr>
          <a:lstStyle/>
          <a:p>
            <a:r>
              <a:rPr lang="en-US" i="0" dirty="0">
                <a:ea typeface="+mj-lt"/>
                <a:cs typeface="+mj-lt"/>
              </a:rPr>
              <a:t>STEP 9: Saving the File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B1A3B-DF8C-7C2B-8C40-8B1CEA9EC1DC}"/>
              </a:ext>
            </a:extLst>
          </p:cNvPr>
          <p:cNvSpPr txBox="1"/>
          <p:nvPr/>
        </p:nvSpPr>
        <p:spPr>
          <a:xfrm>
            <a:off x="1257299" y="798663"/>
            <a:ext cx="89224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predicted output notes are saved into a MIDI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A668B2B-D43C-9023-0272-6A8E7CE8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5" y="19613"/>
            <a:ext cx="6754482" cy="683315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AFA3DFC-0314-560E-2179-AB4C21339706}"/>
              </a:ext>
            </a:extLst>
          </p:cNvPr>
          <p:cNvSpPr txBox="1"/>
          <p:nvPr/>
        </p:nvSpPr>
        <p:spPr>
          <a:xfrm>
            <a:off x="88061" y="113222"/>
            <a:ext cx="27688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34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B6EACF-45B6-1863-0EB9-0790D8596B62}"/>
              </a:ext>
            </a:extLst>
          </p:cNvPr>
          <p:cNvSpPr txBox="1"/>
          <p:nvPr/>
        </p:nvSpPr>
        <p:spPr>
          <a:xfrm>
            <a:off x="937762" y="2496629"/>
            <a:ext cx="99719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i="1" dirty="0"/>
              <a:t>THANK YOU!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5849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D0D2D-598E-480F-B18D-6196E759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859108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AAEF5-9C40-D936-CB21-F4DB95B7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84145"/>
            <a:ext cx="9493250" cy="4897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 project mainly uses music from the instrument Piano.</a:t>
            </a:r>
          </a:p>
          <a:p>
            <a:r>
              <a:rPr lang="en-US" sz="2000" dirty="0"/>
              <a:t>We use Long Short Term Memory (LSTM), a type of Recurrent Neural Network (RNN).</a:t>
            </a:r>
          </a:p>
          <a:p>
            <a:r>
              <a:rPr lang="en-US" sz="2000" dirty="0"/>
              <a:t>I have used Visual Studio Code as my platform.</a:t>
            </a:r>
          </a:p>
          <a:p>
            <a:r>
              <a:rPr lang="en-US" sz="2000" dirty="0"/>
              <a:t>Language used : Python 3.9.13</a:t>
            </a:r>
          </a:p>
          <a:p>
            <a:r>
              <a:rPr lang="en-US" sz="2000" dirty="0"/>
              <a:t>Libraries : </a:t>
            </a:r>
            <a:r>
              <a:rPr lang="en-US" sz="2000" dirty="0" err="1"/>
              <a:t>Numpy</a:t>
            </a:r>
            <a:r>
              <a:rPr lang="en-US" sz="2000" dirty="0"/>
              <a:t>, Music21, </a:t>
            </a:r>
            <a:r>
              <a:rPr lang="en-US" sz="2000" dirty="0" err="1"/>
              <a:t>Keras</a:t>
            </a:r>
            <a:r>
              <a:rPr lang="en-US" sz="2000" dirty="0"/>
              <a:t>, </a:t>
            </a:r>
            <a:r>
              <a:rPr lang="en-US" sz="2000" dirty="0" err="1"/>
              <a:t>Sklearn</a:t>
            </a:r>
            <a:r>
              <a:rPr lang="en-US" sz="2000" dirty="0"/>
              <a:t>, </a:t>
            </a:r>
            <a:r>
              <a:rPr lang="en-US" sz="2000" dirty="0" err="1"/>
              <a:t>tqdm</a:t>
            </a:r>
            <a:r>
              <a:rPr lang="en-US" sz="2000" dirty="0"/>
              <a:t>, </a:t>
            </a:r>
            <a:r>
              <a:rPr lang="en-US" sz="2000" dirty="0" err="1"/>
              <a:t>Tensorflow</a:t>
            </a:r>
          </a:p>
          <a:p>
            <a:r>
              <a:rPr lang="en-US" sz="2000" dirty="0"/>
              <a:t>Dataset : Mentioned in </a:t>
            </a:r>
            <a:r>
              <a:rPr lang="en-US" sz="2000" dirty="0" err="1"/>
              <a:t>github</a:t>
            </a:r>
            <a:r>
              <a:rPr 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1335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8406-9C30-2AE1-BEE7-809847C2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58" y="-526271"/>
            <a:ext cx="9493249" cy="1577975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9ED0-1ECB-9BEF-DDCA-C359CE440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91" y="966561"/>
            <a:ext cx="11621098" cy="670951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 b="1" dirty="0"/>
              <a:t>NumPy : </a:t>
            </a:r>
            <a:r>
              <a:rPr lang="en-US" sz="1800" dirty="0">
                <a:ea typeface="+mn-lt"/>
                <a:cs typeface="+mn-lt"/>
              </a:rPr>
              <a:t>NumPy is a Python library used for working with arrays. It also has functions for working in domain of linear algebra, Fourier transform, and matrices</a:t>
            </a:r>
            <a:endParaRPr lang="en-US" sz="1800" dirty="0"/>
          </a:p>
          <a:p>
            <a:r>
              <a:rPr lang="en-US" sz="1800" b="1" dirty="0"/>
              <a:t> </a:t>
            </a:r>
            <a:r>
              <a:rPr lang="en-US" sz="1800" b="1" dirty="0">
                <a:ea typeface="+mn-lt"/>
                <a:cs typeface="+mn-lt"/>
              </a:rPr>
              <a:t>Music21 : </a:t>
            </a:r>
            <a:r>
              <a:rPr lang="en-US" sz="1800" dirty="0">
                <a:ea typeface="+mn-lt"/>
                <a:cs typeface="+mn-lt"/>
              </a:rPr>
              <a:t>Music21 is a Python toolkit used for computer-aided musicology. It allows us to teach the fundamentals of music theory, generate music examples and study music. The toolkit provides a simple interface to acquire the musical notation of MIDI files. Additionally, it allows us to create Note and Chord objects so that we can make our own MIDI files easily.</a:t>
            </a:r>
          </a:p>
          <a:p>
            <a:r>
              <a:rPr lang="en-US" sz="2000" b="1" dirty="0" err="1"/>
              <a:t>Keras</a:t>
            </a:r>
            <a:r>
              <a:rPr lang="en-US" sz="2000" b="1" dirty="0"/>
              <a:t> : </a:t>
            </a:r>
            <a:r>
              <a:rPr lang="en-US" sz="2000" dirty="0" err="1">
                <a:ea typeface="+mn-lt"/>
                <a:cs typeface="+mn-lt"/>
              </a:rPr>
              <a:t>Keras</a:t>
            </a:r>
            <a:r>
              <a:rPr lang="en-US" sz="2000" dirty="0">
                <a:ea typeface="+mn-lt"/>
                <a:cs typeface="+mn-lt"/>
              </a:rPr>
              <a:t> is a high-level neural networks API that simplifies interactions with TensorFlow. It was developed with a focus on enabling fast experimentation.</a:t>
            </a:r>
          </a:p>
          <a:p>
            <a:r>
              <a:rPr lang="en-US" sz="2000" b="1" dirty="0"/>
              <a:t>Sci-kit learn(</a:t>
            </a:r>
            <a:r>
              <a:rPr lang="en-US" sz="2000" b="1" dirty="0" err="1"/>
              <a:t>sklearn</a:t>
            </a:r>
            <a:r>
              <a:rPr lang="en-US" sz="2000" b="1" dirty="0"/>
              <a:t>)</a:t>
            </a:r>
            <a:r>
              <a:rPr lang="en-US" sz="2000" dirty="0"/>
              <a:t> : </a:t>
            </a:r>
            <a:r>
              <a:rPr lang="en-US" sz="2000" dirty="0">
                <a:ea typeface="+mn-lt"/>
                <a:cs typeface="+mn-lt"/>
              </a:rPr>
              <a:t>Scikit-learn (</a:t>
            </a:r>
            <a:r>
              <a:rPr lang="en-US" sz="2000" dirty="0" err="1">
                <a:ea typeface="+mn-lt"/>
                <a:cs typeface="+mn-lt"/>
              </a:rPr>
              <a:t>Sklearn</a:t>
            </a:r>
            <a:r>
              <a:rPr lang="en-US" sz="2000" dirty="0">
                <a:ea typeface="+mn-lt"/>
                <a:cs typeface="+mn-lt"/>
              </a:rPr>
              <a:t>) is </a:t>
            </a:r>
            <a:r>
              <a:rPr lang="en-US" sz="2000" b="1" dirty="0">
                <a:ea typeface="+mn-lt"/>
                <a:cs typeface="+mn-lt"/>
              </a:rPr>
              <a:t>the most useful and robust library for machine learning in Python</a:t>
            </a:r>
            <a:r>
              <a:rPr lang="en-US" sz="2000" dirty="0">
                <a:ea typeface="+mn-lt"/>
                <a:cs typeface="+mn-lt"/>
              </a:rPr>
              <a:t>. It provides a selection of efficient tools for machine learning.</a:t>
            </a:r>
          </a:p>
          <a:p>
            <a:r>
              <a:rPr lang="en-US" sz="2000" dirty="0" err="1"/>
              <a:t>Tqdm</a:t>
            </a:r>
            <a:r>
              <a:rPr lang="en-US" sz="2000" dirty="0"/>
              <a:t> : </a:t>
            </a:r>
            <a:r>
              <a:rPr lang="en-US" sz="2000" dirty="0" err="1"/>
              <a:t>t</a:t>
            </a:r>
            <a:r>
              <a:rPr lang="en-US" sz="2000" dirty="0" err="1">
                <a:ea typeface="+mn-lt"/>
                <a:cs typeface="+mn-lt"/>
              </a:rPr>
              <a:t>qdm</a:t>
            </a:r>
            <a:r>
              <a:rPr lang="en-US" sz="2000" dirty="0">
                <a:ea typeface="+mn-lt"/>
                <a:cs typeface="+mn-lt"/>
              </a:rPr>
              <a:t> is a library in Python which is used for creating Progress Meters or Progress Bars.</a:t>
            </a:r>
          </a:p>
          <a:p>
            <a:r>
              <a:rPr lang="en-US" sz="2000" dirty="0" err="1"/>
              <a:t>Tensorflow</a:t>
            </a:r>
            <a:r>
              <a:rPr lang="en-US" sz="2000" dirty="0"/>
              <a:t> : </a:t>
            </a:r>
            <a:r>
              <a:rPr lang="en-US" sz="1800" dirty="0">
                <a:ea typeface="+mn-lt"/>
                <a:cs typeface="+mn-lt"/>
              </a:rPr>
              <a:t>TensorFlow is a free and open-source software library for machine learning and artificial intelligence • It can be used across a range of tasks but has a particular focus on training and inference of deep neural networks.</a:t>
            </a:r>
            <a:endParaRPr lang="en-US" sz="1800" dirty="0"/>
          </a:p>
          <a:p>
            <a:br>
              <a:rPr lang="en-US" sz="1800" dirty="0"/>
            </a:br>
            <a:endParaRPr lang="en-US" sz="180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491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8107-6492-9385-FA78-9E97C8A5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046013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365A-D80D-475B-6CAB-5EB7A3212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MOD/ : This directory </a:t>
            </a:r>
            <a:r>
              <a:rPr lang="en-US" sz="2400" dirty="0" err="1"/>
              <a:t>conatins</a:t>
            </a:r>
            <a:r>
              <a:rPr lang="en-US" sz="2400" dirty="0"/>
              <a:t> optimizer, metrics, and weights of our trained model.</a:t>
            </a:r>
          </a:p>
          <a:p>
            <a:r>
              <a:rPr lang="en-US" sz="2400" dirty="0"/>
              <a:t>Dataset used for the code/ : Dataset folder containing the midi files of different composers.</a:t>
            </a:r>
          </a:p>
          <a:p>
            <a:r>
              <a:rPr lang="en-US" sz="2400" dirty="0" err="1"/>
              <a:t>Code.ipynb</a:t>
            </a:r>
            <a:r>
              <a:rPr lang="en-US" sz="2400" dirty="0"/>
              <a:t> : This is the code for the project where we build, train, and test our model.</a:t>
            </a:r>
          </a:p>
          <a:p>
            <a:r>
              <a:rPr lang="en-US" sz="2400" dirty="0"/>
              <a:t>AI_composed_musicfinal.mid : This is the music file</a:t>
            </a:r>
          </a:p>
        </p:txBody>
      </p:sp>
    </p:spTree>
    <p:extLst>
      <p:ext uri="{BB962C8B-B14F-4D97-AF65-F5344CB8AC3E}">
        <p14:creationId xmlns:p14="http://schemas.microsoft.com/office/powerpoint/2010/main" val="314547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94A7A4-3F4E-414B-97FB-E4C862AD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63" y="0"/>
            <a:ext cx="8606754" cy="1542197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46439 w 9288370"/>
              <a:gd name="connsiteY6" fmla="*/ 1440261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766051 w 9288370"/>
              <a:gd name="connsiteY3" fmla="*/ 156982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339078 w 9288370"/>
              <a:gd name="connsiteY6" fmla="*/ 1494730 h 1858154"/>
              <a:gd name="connsiteX7" fmla="*/ 1492452 w 9288370"/>
              <a:gd name="connsiteY7" fmla="*/ 1519061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782741 w 9288370"/>
              <a:gd name="connsiteY51" fmla="*/ 455936 h 1858154"/>
              <a:gd name="connsiteX52" fmla="*/ 7952094 w 9288370"/>
              <a:gd name="connsiteY52" fmla="*/ 409302 h 1858154"/>
              <a:gd name="connsiteX53" fmla="*/ 8231938 w 9288370"/>
              <a:gd name="connsiteY53" fmla="*/ 259259 h 1858154"/>
              <a:gd name="connsiteX54" fmla="*/ 8428864 w 9288370"/>
              <a:gd name="connsiteY54" fmla="*/ 208471 h 1858154"/>
              <a:gd name="connsiteX55" fmla="*/ 8616510 w 9288370"/>
              <a:gd name="connsiteY55" fmla="*/ 161973 h 1858154"/>
              <a:gd name="connsiteX56" fmla="*/ 8826766 w 9288370"/>
              <a:gd name="connsiteY56" fmla="*/ 152111 h 1858154"/>
              <a:gd name="connsiteX57" fmla="*/ 8917647 w 9288370"/>
              <a:gd name="connsiteY57" fmla="*/ 112232 h 1858154"/>
              <a:gd name="connsiteX58" fmla="*/ 9182272 w 9288370"/>
              <a:gd name="connsiteY58" fmla="*/ 37171 h 1858154"/>
              <a:gd name="connsiteX59" fmla="*/ 9232990 w 9288370"/>
              <a:gd name="connsiteY59" fmla="*/ 24074 h 1858154"/>
              <a:gd name="connsiteX60" fmla="*/ 9288370 w 9288370"/>
              <a:gd name="connsiteY60" fmla="*/ 0 h 1858154"/>
              <a:gd name="connsiteX61" fmla="*/ 0 w 9288370"/>
              <a:gd name="connsiteY61" fmla="*/ 0 h 1858154"/>
              <a:gd name="connsiteX62" fmla="*/ 0 w 9288370"/>
              <a:gd name="connsiteY62" fmla="*/ 1858154 h 1858154"/>
              <a:gd name="connsiteX0" fmla="*/ 44869 w 9288370"/>
              <a:gd name="connsiteY0" fmla="*/ 1742117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44869 w 9288370"/>
              <a:gd name="connsiteY62" fmla="*/ 1742117 h 1857909"/>
              <a:gd name="connsiteX0" fmla="*/ 8158 w 9288370"/>
              <a:gd name="connsiteY0" fmla="*/ 1671666 h 1857909"/>
              <a:gd name="connsiteX1" fmla="*/ 1049 w 9288370"/>
              <a:gd name="connsiteY1" fmla="*/ 1857909 h 1857909"/>
              <a:gd name="connsiteX2" fmla="*/ 370426 w 9288370"/>
              <a:gd name="connsiteY2" fmla="*/ 1702965 h 1857909"/>
              <a:gd name="connsiteX3" fmla="*/ 766051 w 9288370"/>
              <a:gd name="connsiteY3" fmla="*/ 1569826 h 1857909"/>
              <a:gd name="connsiteX4" fmla="*/ 971617 w 9288370"/>
              <a:gd name="connsiteY4" fmla="*/ 1522494 h 1857909"/>
              <a:gd name="connsiteX5" fmla="*/ 1186668 w 9288370"/>
              <a:gd name="connsiteY5" fmla="*/ 1521861 h 1857909"/>
              <a:gd name="connsiteX6" fmla="*/ 1339078 w 9288370"/>
              <a:gd name="connsiteY6" fmla="*/ 1494730 h 1857909"/>
              <a:gd name="connsiteX7" fmla="*/ 1492452 w 9288370"/>
              <a:gd name="connsiteY7" fmla="*/ 1519061 h 1857909"/>
              <a:gd name="connsiteX8" fmla="*/ 1604999 w 9288370"/>
              <a:gd name="connsiteY8" fmla="*/ 1513599 h 1857909"/>
              <a:gd name="connsiteX9" fmla="*/ 1717911 w 9288370"/>
              <a:gd name="connsiteY9" fmla="*/ 1497764 h 1857909"/>
              <a:gd name="connsiteX10" fmla="*/ 1794234 w 9288370"/>
              <a:gd name="connsiteY10" fmla="*/ 1464331 h 1857909"/>
              <a:gd name="connsiteX11" fmla="*/ 2101780 w 9288370"/>
              <a:gd name="connsiteY11" fmla="*/ 1409907 h 1857909"/>
              <a:gd name="connsiteX12" fmla="*/ 2244830 w 9288370"/>
              <a:gd name="connsiteY12" fmla="*/ 1388540 h 1857909"/>
              <a:gd name="connsiteX13" fmla="*/ 2428648 w 9288370"/>
              <a:gd name="connsiteY13" fmla="*/ 1372736 h 1857909"/>
              <a:gd name="connsiteX14" fmla="*/ 2645882 w 9288370"/>
              <a:gd name="connsiteY14" fmla="*/ 1341971 h 1857909"/>
              <a:gd name="connsiteX15" fmla="*/ 2707413 w 9288370"/>
              <a:gd name="connsiteY15" fmla="*/ 1347156 h 1857909"/>
              <a:gd name="connsiteX16" fmla="*/ 2843134 w 9288370"/>
              <a:gd name="connsiteY16" fmla="*/ 1323561 h 1857909"/>
              <a:gd name="connsiteX17" fmla="*/ 2923804 w 9288370"/>
              <a:gd name="connsiteY17" fmla="*/ 1314224 h 1857909"/>
              <a:gd name="connsiteX18" fmla="*/ 2953618 w 9288370"/>
              <a:gd name="connsiteY18" fmla="*/ 1318186 h 1857909"/>
              <a:gd name="connsiteX19" fmla="*/ 2995816 w 9288370"/>
              <a:gd name="connsiteY19" fmla="*/ 1318670 h 1857909"/>
              <a:gd name="connsiteX20" fmla="*/ 3352700 w 9288370"/>
              <a:gd name="connsiteY20" fmla="*/ 1264183 h 1857909"/>
              <a:gd name="connsiteX21" fmla="*/ 3444611 w 9288370"/>
              <a:gd name="connsiteY21" fmla="*/ 1236739 h 1857909"/>
              <a:gd name="connsiteX22" fmla="*/ 3650072 w 9288370"/>
              <a:gd name="connsiteY22" fmla="*/ 1217421 h 1857909"/>
              <a:gd name="connsiteX23" fmla="*/ 3707853 w 9288370"/>
              <a:gd name="connsiteY23" fmla="*/ 1241722 h 1857909"/>
              <a:gd name="connsiteX24" fmla="*/ 3925616 w 9288370"/>
              <a:gd name="connsiteY24" fmla="*/ 1253751 h 1857909"/>
              <a:gd name="connsiteX25" fmla="*/ 3954387 w 9288370"/>
              <a:gd name="connsiteY25" fmla="*/ 1263789 h 1857909"/>
              <a:gd name="connsiteX26" fmla="*/ 3995849 w 9288370"/>
              <a:gd name="connsiteY26" fmla="*/ 1272939 h 1857909"/>
              <a:gd name="connsiteX27" fmla="*/ 4067546 w 9288370"/>
              <a:gd name="connsiteY27" fmla="*/ 1294697 h 1857909"/>
              <a:gd name="connsiteX28" fmla="*/ 4190310 w 9288370"/>
              <a:gd name="connsiteY28" fmla="*/ 1307786 h 1857909"/>
              <a:gd name="connsiteX29" fmla="*/ 4230008 w 9288370"/>
              <a:gd name="connsiteY29" fmla="*/ 1303546 h 1857909"/>
              <a:gd name="connsiteX30" fmla="*/ 4575478 w 9288370"/>
              <a:gd name="connsiteY30" fmla="*/ 1261726 h 1857909"/>
              <a:gd name="connsiteX31" fmla="*/ 4650026 w 9288370"/>
              <a:gd name="connsiteY31" fmla="*/ 1265798 h 1857909"/>
              <a:gd name="connsiteX32" fmla="*/ 4792008 w 9288370"/>
              <a:gd name="connsiteY32" fmla="*/ 1243899 h 1857909"/>
              <a:gd name="connsiteX33" fmla="*/ 4954126 w 9288370"/>
              <a:gd name="connsiteY33" fmla="*/ 1204617 h 1857909"/>
              <a:gd name="connsiteX34" fmla="*/ 5309678 w 9288370"/>
              <a:gd name="connsiteY34" fmla="*/ 1128278 h 1857909"/>
              <a:gd name="connsiteX35" fmla="*/ 5474724 w 9288370"/>
              <a:gd name="connsiteY35" fmla="*/ 1091167 h 1857909"/>
              <a:gd name="connsiteX36" fmla="*/ 5612132 w 9288370"/>
              <a:gd name="connsiteY36" fmla="*/ 1051509 h 1857909"/>
              <a:gd name="connsiteX37" fmla="*/ 5776618 w 9288370"/>
              <a:gd name="connsiteY37" fmla="*/ 1053037 h 1857909"/>
              <a:gd name="connsiteX38" fmla="*/ 5785786 w 9288370"/>
              <a:gd name="connsiteY38" fmla="*/ 1051213 h 1857909"/>
              <a:gd name="connsiteX39" fmla="*/ 5829381 w 9288370"/>
              <a:gd name="connsiteY39" fmla="*/ 1046878 h 1857909"/>
              <a:gd name="connsiteX40" fmla="*/ 5943596 w 9288370"/>
              <a:gd name="connsiteY40" fmla="*/ 1043237 h 1857909"/>
              <a:gd name="connsiteX41" fmla="*/ 5985730 w 9288370"/>
              <a:gd name="connsiteY41" fmla="*/ 1035396 h 1857909"/>
              <a:gd name="connsiteX42" fmla="*/ 6103109 w 9288370"/>
              <a:gd name="connsiteY42" fmla="*/ 1019019 h 1857909"/>
              <a:gd name="connsiteX43" fmla="*/ 6222406 w 9288370"/>
              <a:gd name="connsiteY43" fmla="*/ 985341 h 1857909"/>
              <a:gd name="connsiteX44" fmla="*/ 6598672 w 9288370"/>
              <a:gd name="connsiteY44" fmla="*/ 902062 h 1857909"/>
              <a:gd name="connsiteX45" fmla="*/ 6766149 w 9288370"/>
              <a:gd name="connsiteY45" fmla="*/ 846132 h 1857909"/>
              <a:gd name="connsiteX46" fmla="*/ 6886312 w 9288370"/>
              <a:gd name="connsiteY46" fmla="*/ 781877 h 1857909"/>
              <a:gd name="connsiteX47" fmla="*/ 7006457 w 9288370"/>
              <a:gd name="connsiteY47" fmla="*/ 699758 h 1857909"/>
              <a:gd name="connsiteX48" fmla="*/ 7231643 w 9288370"/>
              <a:gd name="connsiteY48" fmla="*/ 640778 h 1857909"/>
              <a:gd name="connsiteX49" fmla="*/ 7363123 w 9288370"/>
              <a:gd name="connsiteY49" fmla="*/ 593682 h 1857909"/>
              <a:gd name="connsiteX50" fmla="*/ 7588368 w 9288370"/>
              <a:gd name="connsiteY50" fmla="*/ 531129 h 1857909"/>
              <a:gd name="connsiteX51" fmla="*/ 7782741 w 9288370"/>
              <a:gd name="connsiteY51" fmla="*/ 455936 h 1857909"/>
              <a:gd name="connsiteX52" fmla="*/ 7952094 w 9288370"/>
              <a:gd name="connsiteY52" fmla="*/ 409302 h 1857909"/>
              <a:gd name="connsiteX53" fmla="*/ 8231938 w 9288370"/>
              <a:gd name="connsiteY53" fmla="*/ 259259 h 1857909"/>
              <a:gd name="connsiteX54" fmla="*/ 8428864 w 9288370"/>
              <a:gd name="connsiteY54" fmla="*/ 208471 h 1857909"/>
              <a:gd name="connsiteX55" fmla="*/ 8616510 w 9288370"/>
              <a:gd name="connsiteY55" fmla="*/ 161973 h 1857909"/>
              <a:gd name="connsiteX56" fmla="*/ 8826766 w 9288370"/>
              <a:gd name="connsiteY56" fmla="*/ 152111 h 1857909"/>
              <a:gd name="connsiteX57" fmla="*/ 8917647 w 9288370"/>
              <a:gd name="connsiteY57" fmla="*/ 112232 h 1857909"/>
              <a:gd name="connsiteX58" fmla="*/ 9182272 w 9288370"/>
              <a:gd name="connsiteY58" fmla="*/ 37171 h 1857909"/>
              <a:gd name="connsiteX59" fmla="*/ 9232990 w 9288370"/>
              <a:gd name="connsiteY59" fmla="*/ 24074 h 1857909"/>
              <a:gd name="connsiteX60" fmla="*/ 9288370 w 9288370"/>
              <a:gd name="connsiteY60" fmla="*/ 0 h 1857909"/>
              <a:gd name="connsiteX61" fmla="*/ 0 w 9288370"/>
              <a:gd name="connsiteY61" fmla="*/ 0 h 1857909"/>
              <a:gd name="connsiteX62" fmla="*/ 8158 w 9288370"/>
              <a:gd name="connsiteY62" fmla="*/ 1671666 h 1857909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70426 w 9288370"/>
              <a:gd name="connsiteY2" fmla="*/ 1702965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313320 w 9288370"/>
              <a:gd name="connsiteY2" fmla="*/ 1690533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21151"/>
              <a:gd name="connsiteX1" fmla="*/ 66313 w 9288370"/>
              <a:gd name="connsiteY1" fmla="*/ 1721151 h 1721151"/>
              <a:gd name="connsiteX2" fmla="*/ 411216 w 9288370"/>
              <a:gd name="connsiteY2" fmla="*/ 1628370 h 1721151"/>
              <a:gd name="connsiteX3" fmla="*/ 766051 w 9288370"/>
              <a:gd name="connsiteY3" fmla="*/ 1569826 h 1721151"/>
              <a:gd name="connsiteX4" fmla="*/ 971617 w 9288370"/>
              <a:gd name="connsiteY4" fmla="*/ 1522494 h 1721151"/>
              <a:gd name="connsiteX5" fmla="*/ 1186668 w 9288370"/>
              <a:gd name="connsiteY5" fmla="*/ 1521861 h 1721151"/>
              <a:gd name="connsiteX6" fmla="*/ 1339078 w 9288370"/>
              <a:gd name="connsiteY6" fmla="*/ 1494730 h 1721151"/>
              <a:gd name="connsiteX7" fmla="*/ 1492452 w 9288370"/>
              <a:gd name="connsiteY7" fmla="*/ 1519061 h 1721151"/>
              <a:gd name="connsiteX8" fmla="*/ 1604999 w 9288370"/>
              <a:gd name="connsiteY8" fmla="*/ 1513599 h 1721151"/>
              <a:gd name="connsiteX9" fmla="*/ 1717911 w 9288370"/>
              <a:gd name="connsiteY9" fmla="*/ 1497764 h 1721151"/>
              <a:gd name="connsiteX10" fmla="*/ 1794234 w 9288370"/>
              <a:gd name="connsiteY10" fmla="*/ 1464331 h 1721151"/>
              <a:gd name="connsiteX11" fmla="*/ 2101780 w 9288370"/>
              <a:gd name="connsiteY11" fmla="*/ 1409907 h 1721151"/>
              <a:gd name="connsiteX12" fmla="*/ 2244830 w 9288370"/>
              <a:gd name="connsiteY12" fmla="*/ 1388540 h 1721151"/>
              <a:gd name="connsiteX13" fmla="*/ 2428648 w 9288370"/>
              <a:gd name="connsiteY13" fmla="*/ 1372736 h 1721151"/>
              <a:gd name="connsiteX14" fmla="*/ 2645882 w 9288370"/>
              <a:gd name="connsiteY14" fmla="*/ 1341971 h 1721151"/>
              <a:gd name="connsiteX15" fmla="*/ 2707413 w 9288370"/>
              <a:gd name="connsiteY15" fmla="*/ 1347156 h 1721151"/>
              <a:gd name="connsiteX16" fmla="*/ 2843134 w 9288370"/>
              <a:gd name="connsiteY16" fmla="*/ 1323561 h 1721151"/>
              <a:gd name="connsiteX17" fmla="*/ 2923804 w 9288370"/>
              <a:gd name="connsiteY17" fmla="*/ 1314224 h 1721151"/>
              <a:gd name="connsiteX18" fmla="*/ 2953618 w 9288370"/>
              <a:gd name="connsiteY18" fmla="*/ 1318186 h 1721151"/>
              <a:gd name="connsiteX19" fmla="*/ 2995816 w 9288370"/>
              <a:gd name="connsiteY19" fmla="*/ 1318670 h 1721151"/>
              <a:gd name="connsiteX20" fmla="*/ 3352700 w 9288370"/>
              <a:gd name="connsiteY20" fmla="*/ 1264183 h 1721151"/>
              <a:gd name="connsiteX21" fmla="*/ 3444611 w 9288370"/>
              <a:gd name="connsiteY21" fmla="*/ 1236739 h 1721151"/>
              <a:gd name="connsiteX22" fmla="*/ 3650072 w 9288370"/>
              <a:gd name="connsiteY22" fmla="*/ 1217421 h 1721151"/>
              <a:gd name="connsiteX23" fmla="*/ 3707853 w 9288370"/>
              <a:gd name="connsiteY23" fmla="*/ 1241722 h 1721151"/>
              <a:gd name="connsiteX24" fmla="*/ 3925616 w 9288370"/>
              <a:gd name="connsiteY24" fmla="*/ 1253751 h 1721151"/>
              <a:gd name="connsiteX25" fmla="*/ 3954387 w 9288370"/>
              <a:gd name="connsiteY25" fmla="*/ 1263789 h 1721151"/>
              <a:gd name="connsiteX26" fmla="*/ 3995849 w 9288370"/>
              <a:gd name="connsiteY26" fmla="*/ 1272939 h 1721151"/>
              <a:gd name="connsiteX27" fmla="*/ 4067546 w 9288370"/>
              <a:gd name="connsiteY27" fmla="*/ 1294697 h 1721151"/>
              <a:gd name="connsiteX28" fmla="*/ 4190310 w 9288370"/>
              <a:gd name="connsiteY28" fmla="*/ 1307786 h 1721151"/>
              <a:gd name="connsiteX29" fmla="*/ 4230008 w 9288370"/>
              <a:gd name="connsiteY29" fmla="*/ 1303546 h 1721151"/>
              <a:gd name="connsiteX30" fmla="*/ 4575478 w 9288370"/>
              <a:gd name="connsiteY30" fmla="*/ 1261726 h 1721151"/>
              <a:gd name="connsiteX31" fmla="*/ 4650026 w 9288370"/>
              <a:gd name="connsiteY31" fmla="*/ 1265798 h 1721151"/>
              <a:gd name="connsiteX32" fmla="*/ 4792008 w 9288370"/>
              <a:gd name="connsiteY32" fmla="*/ 1243899 h 1721151"/>
              <a:gd name="connsiteX33" fmla="*/ 4954126 w 9288370"/>
              <a:gd name="connsiteY33" fmla="*/ 1204617 h 1721151"/>
              <a:gd name="connsiteX34" fmla="*/ 5309678 w 9288370"/>
              <a:gd name="connsiteY34" fmla="*/ 1128278 h 1721151"/>
              <a:gd name="connsiteX35" fmla="*/ 5474724 w 9288370"/>
              <a:gd name="connsiteY35" fmla="*/ 1091167 h 1721151"/>
              <a:gd name="connsiteX36" fmla="*/ 5612132 w 9288370"/>
              <a:gd name="connsiteY36" fmla="*/ 1051509 h 1721151"/>
              <a:gd name="connsiteX37" fmla="*/ 5776618 w 9288370"/>
              <a:gd name="connsiteY37" fmla="*/ 1053037 h 1721151"/>
              <a:gd name="connsiteX38" fmla="*/ 5785786 w 9288370"/>
              <a:gd name="connsiteY38" fmla="*/ 1051213 h 1721151"/>
              <a:gd name="connsiteX39" fmla="*/ 5829381 w 9288370"/>
              <a:gd name="connsiteY39" fmla="*/ 1046878 h 1721151"/>
              <a:gd name="connsiteX40" fmla="*/ 5943596 w 9288370"/>
              <a:gd name="connsiteY40" fmla="*/ 1043237 h 1721151"/>
              <a:gd name="connsiteX41" fmla="*/ 5985730 w 9288370"/>
              <a:gd name="connsiteY41" fmla="*/ 1035396 h 1721151"/>
              <a:gd name="connsiteX42" fmla="*/ 6103109 w 9288370"/>
              <a:gd name="connsiteY42" fmla="*/ 1019019 h 1721151"/>
              <a:gd name="connsiteX43" fmla="*/ 6222406 w 9288370"/>
              <a:gd name="connsiteY43" fmla="*/ 985341 h 1721151"/>
              <a:gd name="connsiteX44" fmla="*/ 6598672 w 9288370"/>
              <a:gd name="connsiteY44" fmla="*/ 902062 h 1721151"/>
              <a:gd name="connsiteX45" fmla="*/ 6766149 w 9288370"/>
              <a:gd name="connsiteY45" fmla="*/ 846132 h 1721151"/>
              <a:gd name="connsiteX46" fmla="*/ 6886312 w 9288370"/>
              <a:gd name="connsiteY46" fmla="*/ 781877 h 1721151"/>
              <a:gd name="connsiteX47" fmla="*/ 7006457 w 9288370"/>
              <a:gd name="connsiteY47" fmla="*/ 699758 h 1721151"/>
              <a:gd name="connsiteX48" fmla="*/ 7231643 w 9288370"/>
              <a:gd name="connsiteY48" fmla="*/ 640778 h 1721151"/>
              <a:gd name="connsiteX49" fmla="*/ 7363123 w 9288370"/>
              <a:gd name="connsiteY49" fmla="*/ 593682 h 1721151"/>
              <a:gd name="connsiteX50" fmla="*/ 7588368 w 9288370"/>
              <a:gd name="connsiteY50" fmla="*/ 531129 h 1721151"/>
              <a:gd name="connsiteX51" fmla="*/ 7782741 w 9288370"/>
              <a:gd name="connsiteY51" fmla="*/ 455936 h 1721151"/>
              <a:gd name="connsiteX52" fmla="*/ 7952094 w 9288370"/>
              <a:gd name="connsiteY52" fmla="*/ 409302 h 1721151"/>
              <a:gd name="connsiteX53" fmla="*/ 8231938 w 9288370"/>
              <a:gd name="connsiteY53" fmla="*/ 259259 h 1721151"/>
              <a:gd name="connsiteX54" fmla="*/ 8428864 w 9288370"/>
              <a:gd name="connsiteY54" fmla="*/ 208471 h 1721151"/>
              <a:gd name="connsiteX55" fmla="*/ 8616510 w 9288370"/>
              <a:gd name="connsiteY55" fmla="*/ 161973 h 1721151"/>
              <a:gd name="connsiteX56" fmla="*/ 8826766 w 9288370"/>
              <a:gd name="connsiteY56" fmla="*/ 152111 h 1721151"/>
              <a:gd name="connsiteX57" fmla="*/ 8917647 w 9288370"/>
              <a:gd name="connsiteY57" fmla="*/ 112232 h 1721151"/>
              <a:gd name="connsiteX58" fmla="*/ 9182272 w 9288370"/>
              <a:gd name="connsiteY58" fmla="*/ 37171 h 1721151"/>
              <a:gd name="connsiteX59" fmla="*/ 9232990 w 9288370"/>
              <a:gd name="connsiteY59" fmla="*/ 24074 h 1721151"/>
              <a:gd name="connsiteX60" fmla="*/ 9288370 w 9288370"/>
              <a:gd name="connsiteY60" fmla="*/ 0 h 1721151"/>
              <a:gd name="connsiteX61" fmla="*/ 0 w 9288370"/>
              <a:gd name="connsiteY61" fmla="*/ 0 h 1721151"/>
              <a:gd name="connsiteX62" fmla="*/ 8158 w 9288370"/>
              <a:gd name="connsiteY62" fmla="*/ 1671666 h 1721151"/>
              <a:gd name="connsiteX0" fmla="*/ 8158 w 9288370"/>
              <a:gd name="connsiteY0" fmla="*/ 1671666 h 1704575"/>
              <a:gd name="connsiteX1" fmla="*/ 66313 w 9288370"/>
              <a:gd name="connsiteY1" fmla="*/ 1704575 h 1704575"/>
              <a:gd name="connsiteX2" fmla="*/ 411216 w 9288370"/>
              <a:gd name="connsiteY2" fmla="*/ 1628370 h 1704575"/>
              <a:gd name="connsiteX3" fmla="*/ 766051 w 9288370"/>
              <a:gd name="connsiteY3" fmla="*/ 1569826 h 1704575"/>
              <a:gd name="connsiteX4" fmla="*/ 971617 w 9288370"/>
              <a:gd name="connsiteY4" fmla="*/ 1522494 h 1704575"/>
              <a:gd name="connsiteX5" fmla="*/ 1186668 w 9288370"/>
              <a:gd name="connsiteY5" fmla="*/ 1521861 h 1704575"/>
              <a:gd name="connsiteX6" fmla="*/ 1339078 w 9288370"/>
              <a:gd name="connsiteY6" fmla="*/ 1494730 h 1704575"/>
              <a:gd name="connsiteX7" fmla="*/ 1492452 w 9288370"/>
              <a:gd name="connsiteY7" fmla="*/ 1519061 h 1704575"/>
              <a:gd name="connsiteX8" fmla="*/ 1604999 w 9288370"/>
              <a:gd name="connsiteY8" fmla="*/ 1513599 h 1704575"/>
              <a:gd name="connsiteX9" fmla="*/ 1717911 w 9288370"/>
              <a:gd name="connsiteY9" fmla="*/ 1497764 h 1704575"/>
              <a:gd name="connsiteX10" fmla="*/ 1794234 w 9288370"/>
              <a:gd name="connsiteY10" fmla="*/ 1464331 h 1704575"/>
              <a:gd name="connsiteX11" fmla="*/ 2101780 w 9288370"/>
              <a:gd name="connsiteY11" fmla="*/ 1409907 h 1704575"/>
              <a:gd name="connsiteX12" fmla="*/ 2244830 w 9288370"/>
              <a:gd name="connsiteY12" fmla="*/ 1388540 h 1704575"/>
              <a:gd name="connsiteX13" fmla="*/ 2428648 w 9288370"/>
              <a:gd name="connsiteY13" fmla="*/ 1372736 h 1704575"/>
              <a:gd name="connsiteX14" fmla="*/ 2645882 w 9288370"/>
              <a:gd name="connsiteY14" fmla="*/ 1341971 h 1704575"/>
              <a:gd name="connsiteX15" fmla="*/ 2707413 w 9288370"/>
              <a:gd name="connsiteY15" fmla="*/ 1347156 h 1704575"/>
              <a:gd name="connsiteX16" fmla="*/ 2843134 w 9288370"/>
              <a:gd name="connsiteY16" fmla="*/ 1323561 h 1704575"/>
              <a:gd name="connsiteX17" fmla="*/ 2923804 w 9288370"/>
              <a:gd name="connsiteY17" fmla="*/ 1314224 h 1704575"/>
              <a:gd name="connsiteX18" fmla="*/ 2953618 w 9288370"/>
              <a:gd name="connsiteY18" fmla="*/ 1318186 h 1704575"/>
              <a:gd name="connsiteX19" fmla="*/ 2995816 w 9288370"/>
              <a:gd name="connsiteY19" fmla="*/ 1318670 h 1704575"/>
              <a:gd name="connsiteX20" fmla="*/ 3352700 w 9288370"/>
              <a:gd name="connsiteY20" fmla="*/ 1264183 h 1704575"/>
              <a:gd name="connsiteX21" fmla="*/ 3444611 w 9288370"/>
              <a:gd name="connsiteY21" fmla="*/ 1236739 h 1704575"/>
              <a:gd name="connsiteX22" fmla="*/ 3650072 w 9288370"/>
              <a:gd name="connsiteY22" fmla="*/ 1217421 h 1704575"/>
              <a:gd name="connsiteX23" fmla="*/ 3707853 w 9288370"/>
              <a:gd name="connsiteY23" fmla="*/ 1241722 h 1704575"/>
              <a:gd name="connsiteX24" fmla="*/ 3925616 w 9288370"/>
              <a:gd name="connsiteY24" fmla="*/ 1253751 h 1704575"/>
              <a:gd name="connsiteX25" fmla="*/ 3954387 w 9288370"/>
              <a:gd name="connsiteY25" fmla="*/ 1263789 h 1704575"/>
              <a:gd name="connsiteX26" fmla="*/ 3995849 w 9288370"/>
              <a:gd name="connsiteY26" fmla="*/ 1272939 h 1704575"/>
              <a:gd name="connsiteX27" fmla="*/ 4067546 w 9288370"/>
              <a:gd name="connsiteY27" fmla="*/ 1294697 h 1704575"/>
              <a:gd name="connsiteX28" fmla="*/ 4190310 w 9288370"/>
              <a:gd name="connsiteY28" fmla="*/ 1307786 h 1704575"/>
              <a:gd name="connsiteX29" fmla="*/ 4230008 w 9288370"/>
              <a:gd name="connsiteY29" fmla="*/ 1303546 h 1704575"/>
              <a:gd name="connsiteX30" fmla="*/ 4575478 w 9288370"/>
              <a:gd name="connsiteY30" fmla="*/ 1261726 h 1704575"/>
              <a:gd name="connsiteX31" fmla="*/ 4650026 w 9288370"/>
              <a:gd name="connsiteY31" fmla="*/ 1265798 h 1704575"/>
              <a:gd name="connsiteX32" fmla="*/ 4792008 w 9288370"/>
              <a:gd name="connsiteY32" fmla="*/ 1243899 h 1704575"/>
              <a:gd name="connsiteX33" fmla="*/ 4954126 w 9288370"/>
              <a:gd name="connsiteY33" fmla="*/ 1204617 h 1704575"/>
              <a:gd name="connsiteX34" fmla="*/ 5309678 w 9288370"/>
              <a:gd name="connsiteY34" fmla="*/ 1128278 h 1704575"/>
              <a:gd name="connsiteX35" fmla="*/ 5474724 w 9288370"/>
              <a:gd name="connsiteY35" fmla="*/ 1091167 h 1704575"/>
              <a:gd name="connsiteX36" fmla="*/ 5612132 w 9288370"/>
              <a:gd name="connsiteY36" fmla="*/ 1051509 h 1704575"/>
              <a:gd name="connsiteX37" fmla="*/ 5776618 w 9288370"/>
              <a:gd name="connsiteY37" fmla="*/ 1053037 h 1704575"/>
              <a:gd name="connsiteX38" fmla="*/ 5785786 w 9288370"/>
              <a:gd name="connsiteY38" fmla="*/ 1051213 h 1704575"/>
              <a:gd name="connsiteX39" fmla="*/ 5829381 w 9288370"/>
              <a:gd name="connsiteY39" fmla="*/ 1046878 h 1704575"/>
              <a:gd name="connsiteX40" fmla="*/ 5943596 w 9288370"/>
              <a:gd name="connsiteY40" fmla="*/ 1043237 h 1704575"/>
              <a:gd name="connsiteX41" fmla="*/ 5985730 w 9288370"/>
              <a:gd name="connsiteY41" fmla="*/ 1035396 h 1704575"/>
              <a:gd name="connsiteX42" fmla="*/ 6103109 w 9288370"/>
              <a:gd name="connsiteY42" fmla="*/ 1019019 h 1704575"/>
              <a:gd name="connsiteX43" fmla="*/ 6222406 w 9288370"/>
              <a:gd name="connsiteY43" fmla="*/ 985341 h 1704575"/>
              <a:gd name="connsiteX44" fmla="*/ 6598672 w 9288370"/>
              <a:gd name="connsiteY44" fmla="*/ 902062 h 1704575"/>
              <a:gd name="connsiteX45" fmla="*/ 6766149 w 9288370"/>
              <a:gd name="connsiteY45" fmla="*/ 846132 h 1704575"/>
              <a:gd name="connsiteX46" fmla="*/ 6886312 w 9288370"/>
              <a:gd name="connsiteY46" fmla="*/ 781877 h 1704575"/>
              <a:gd name="connsiteX47" fmla="*/ 7006457 w 9288370"/>
              <a:gd name="connsiteY47" fmla="*/ 699758 h 1704575"/>
              <a:gd name="connsiteX48" fmla="*/ 7231643 w 9288370"/>
              <a:gd name="connsiteY48" fmla="*/ 640778 h 1704575"/>
              <a:gd name="connsiteX49" fmla="*/ 7363123 w 9288370"/>
              <a:gd name="connsiteY49" fmla="*/ 593682 h 1704575"/>
              <a:gd name="connsiteX50" fmla="*/ 7588368 w 9288370"/>
              <a:gd name="connsiteY50" fmla="*/ 531129 h 1704575"/>
              <a:gd name="connsiteX51" fmla="*/ 7782741 w 9288370"/>
              <a:gd name="connsiteY51" fmla="*/ 455936 h 1704575"/>
              <a:gd name="connsiteX52" fmla="*/ 7952094 w 9288370"/>
              <a:gd name="connsiteY52" fmla="*/ 409302 h 1704575"/>
              <a:gd name="connsiteX53" fmla="*/ 8231938 w 9288370"/>
              <a:gd name="connsiteY53" fmla="*/ 259259 h 1704575"/>
              <a:gd name="connsiteX54" fmla="*/ 8428864 w 9288370"/>
              <a:gd name="connsiteY54" fmla="*/ 208471 h 1704575"/>
              <a:gd name="connsiteX55" fmla="*/ 8616510 w 9288370"/>
              <a:gd name="connsiteY55" fmla="*/ 161973 h 1704575"/>
              <a:gd name="connsiteX56" fmla="*/ 8826766 w 9288370"/>
              <a:gd name="connsiteY56" fmla="*/ 152111 h 1704575"/>
              <a:gd name="connsiteX57" fmla="*/ 8917647 w 9288370"/>
              <a:gd name="connsiteY57" fmla="*/ 112232 h 1704575"/>
              <a:gd name="connsiteX58" fmla="*/ 9182272 w 9288370"/>
              <a:gd name="connsiteY58" fmla="*/ 37171 h 1704575"/>
              <a:gd name="connsiteX59" fmla="*/ 9232990 w 9288370"/>
              <a:gd name="connsiteY59" fmla="*/ 24074 h 1704575"/>
              <a:gd name="connsiteX60" fmla="*/ 9288370 w 9288370"/>
              <a:gd name="connsiteY60" fmla="*/ 0 h 1704575"/>
              <a:gd name="connsiteX61" fmla="*/ 0 w 9288370"/>
              <a:gd name="connsiteY61" fmla="*/ 0 h 1704575"/>
              <a:gd name="connsiteX62" fmla="*/ 8158 w 9288370"/>
              <a:gd name="connsiteY62" fmla="*/ 1671666 h 1704575"/>
              <a:gd name="connsiteX0" fmla="*/ 8158 w 9288370"/>
              <a:gd name="connsiteY0" fmla="*/ 1671666 h 1785306"/>
              <a:gd name="connsiteX1" fmla="*/ 411216 w 9288370"/>
              <a:gd name="connsiteY1" fmla="*/ 1628370 h 1785306"/>
              <a:gd name="connsiteX2" fmla="*/ 766051 w 9288370"/>
              <a:gd name="connsiteY2" fmla="*/ 1569826 h 1785306"/>
              <a:gd name="connsiteX3" fmla="*/ 971617 w 9288370"/>
              <a:gd name="connsiteY3" fmla="*/ 1522494 h 1785306"/>
              <a:gd name="connsiteX4" fmla="*/ 1186668 w 9288370"/>
              <a:gd name="connsiteY4" fmla="*/ 1521861 h 1785306"/>
              <a:gd name="connsiteX5" fmla="*/ 1339078 w 9288370"/>
              <a:gd name="connsiteY5" fmla="*/ 1494730 h 1785306"/>
              <a:gd name="connsiteX6" fmla="*/ 1492452 w 9288370"/>
              <a:gd name="connsiteY6" fmla="*/ 1519061 h 1785306"/>
              <a:gd name="connsiteX7" fmla="*/ 1604999 w 9288370"/>
              <a:gd name="connsiteY7" fmla="*/ 1513599 h 1785306"/>
              <a:gd name="connsiteX8" fmla="*/ 1717911 w 9288370"/>
              <a:gd name="connsiteY8" fmla="*/ 1497764 h 1785306"/>
              <a:gd name="connsiteX9" fmla="*/ 1794234 w 9288370"/>
              <a:gd name="connsiteY9" fmla="*/ 1464331 h 1785306"/>
              <a:gd name="connsiteX10" fmla="*/ 2101780 w 9288370"/>
              <a:gd name="connsiteY10" fmla="*/ 1409907 h 1785306"/>
              <a:gd name="connsiteX11" fmla="*/ 2244830 w 9288370"/>
              <a:gd name="connsiteY11" fmla="*/ 1388540 h 1785306"/>
              <a:gd name="connsiteX12" fmla="*/ 2428648 w 9288370"/>
              <a:gd name="connsiteY12" fmla="*/ 1372736 h 1785306"/>
              <a:gd name="connsiteX13" fmla="*/ 2645882 w 9288370"/>
              <a:gd name="connsiteY13" fmla="*/ 1341971 h 1785306"/>
              <a:gd name="connsiteX14" fmla="*/ 2707413 w 9288370"/>
              <a:gd name="connsiteY14" fmla="*/ 1347156 h 1785306"/>
              <a:gd name="connsiteX15" fmla="*/ 2843134 w 9288370"/>
              <a:gd name="connsiteY15" fmla="*/ 1323561 h 1785306"/>
              <a:gd name="connsiteX16" fmla="*/ 2923804 w 9288370"/>
              <a:gd name="connsiteY16" fmla="*/ 1314224 h 1785306"/>
              <a:gd name="connsiteX17" fmla="*/ 2953618 w 9288370"/>
              <a:gd name="connsiteY17" fmla="*/ 1318186 h 1785306"/>
              <a:gd name="connsiteX18" fmla="*/ 2995816 w 9288370"/>
              <a:gd name="connsiteY18" fmla="*/ 1318670 h 1785306"/>
              <a:gd name="connsiteX19" fmla="*/ 3352700 w 9288370"/>
              <a:gd name="connsiteY19" fmla="*/ 1264183 h 1785306"/>
              <a:gd name="connsiteX20" fmla="*/ 3444611 w 9288370"/>
              <a:gd name="connsiteY20" fmla="*/ 1236739 h 1785306"/>
              <a:gd name="connsiteX21" fmla="*/ 3650072 w 9288370"/>
              <a:gd name="connsiteY21" fmla="*/ 1217421 h 1785306"/>
              <a:gd name="connsiteX22" fmla="*/ 3707853 w 9288370"/>
              <a:gd name="connsiteY22" fmla="*/ 1241722 h 1785306"/>
              <a:gd name="connsiteX23" fmla="*/ 3925616 w 9288370"/>
              <a:gd name="connsiteY23" fmla="*/ 1253751 h 1785306"/>
              <a:gd name="connsiteX24" fmla="*/ 3954387 w 9288370"/>
              <a:gd name="connsiteY24" fmla="*/ 1263789 h 1785306"/>
              <a:gd name="connsiteX25" fmla="*/ 3995849 w 9288370"/>
              <a:gd name="connsiteY25" fmla="*/ 1272939 h 1785306"/>
              <a:gd name="connsiteX26" fmla="*/ 4067546 w 9288370"/>
              <a:gd name="connsiteY26" fmla="*/ 1294697 h 1785306"/>
              <a:gd name="connsiteX27" fmla="*/ 4190310 w 9288370"/>
              <a:gd name="connsiteY27" fmla="*/ 1307786 h 1785306"/>
              <a:gd name="connsiteX28" fmla="*/ 4230008 w 9288370"/>
              <a:gd name="connsiteY28" fmla="*/ 1303546 h 1785306"/>
              <a:gd name="connsiteX29" fmla="*/ 4575478 w 9288370"/>
              <a:gd name="connsiteY29" fmla="*/ 1261726 h 1785306"/>
              <a:gd name="connsiteX30" fmla="*/ 4650026 w 9288370"/>
              <a:gd name="connsiteY30" fmla="*/ 1265798 h 1785306"/>
              <a:gd name="connsiteX31" fmla="*/ 4792008 w 9288370"/>
              <a:gd name="connsiteY31" fmla="*/ 1243899 h 1785306"/>
              <a:gd name="connsiteX32" fmla="*/ 4954126 w 9288370"/>
              <a:gd name="connsiteY32" fmla="*/ 1204617 h 1785306"/>
              <a:gd name="connsiteX33" fmla="*/ 5309678 w 9288370"/>
              <a:gd name="connsiteY33" fmla="*/ 1128278 h 1785306"/>
              <a:gd name="connsiteX34" fmla="*/ 5474724 w 9288370"/>
              <a:gd name="connsiteY34" fmla="*/ 1091167 h 1785306"/>
              <a:gd name="connsiteX35" fmla="*/ 5612132 w 9288370"/>
              <a:gd name="connsiteY35" fmla="*/ 1051509 h 1785306"/>
              <a:gd name="connsiteX36" fmla="*/ 5776618 w 9288370"/>
              <a:gd name="connsiteY36" fmla="*/ 1053037 h 1785306"/>
              <a:gd name="connsiteX37" fmla="*/ 5785786 w 9288370"/>
              <a:gd name="connsiteY37" fmla="*/ 1051213 h 1785306"/>
              <a:gd name="connsiteX38" fmla="*/ 5829381 w 9288370"/>
              <a:gd name="connsiteY38" fmla="*/ 1046878 h 1785306"/>
              <a:gd name="connsiteX39" fmla="*/ 5943596 w 9288370"/>
              <a:gd name="connsiteY39" fmla="*/ 1043237 h 1785306"/>
              <a:gd name="connsiteX40" fmla="*/ 5985730 w 9288370"/>
              <a:gd name="connsiteY40" fmla="*/ 1035396 h 1785306"/>
              <a:gd name="connsiteX41" fmla="*/ 6103109 w 9288370"/>
              <a:gd name="connsiteY41" fmla="*/ 1019019 h 1785306"/>
              <a:gd name="connsiteX42" fmla="*/ 6222406 w 9288370"/>
              <a:gd name="connsiteY42" fmla="*/ 985341 h 1785306"/>
              <a:gd name="connsiteX43" fmla="*/ 6598672 w 9288370"/>
              <a:gd name="connsiteY43" fmla="*/ 902062 h 1785306"/>
              <a:gd name="connsiteX44" fmla="*/ 6766149 w 9288370"/>
              <a:gd name="connsiteY44" fmla="*/ 846132 h 1785306"/>
              <a:gd name="connsiteX45" fmla="*/ 6886312 w 9288370"/>
              <a:gd name="connsiteY45" fmla="*/ 781877 h 1785306"/>
              <a:gd name="connsiteX46" fmla="*/ 7006457 w 9288370"/>
              <a:gd name="connsiteY46" fmla="*/ 699758 h 1785306"/>
              <a:gd name="connsiteX47" fmla="*/ 7231643 w 9288370"/>
              <a:gd name="connsiteY47" fmla="*/ 640778 h 1785306"/>
              <a:gd name="connsiteX48" fmla="*/ 7363123 w 9288370"/>
              <a:gd name="connsiteY48" fmla="*/ 593682 h 1785306"/>
              <a:gd name="connsiteX49" fmla="*/ 7588368 w 9288370"/>
              <a:gd name="connsiteY49" fmla="*/ 531129 h 1785306"/>
              <a:gd name="connsiteX50" fmla="*/ 7782741 w 9288370"/>
              <a:gd name="connsiteY50" fmla="*/ 455936 h 1785306"/>
              <a:gd name="connsiteX51" fmla="*/ 7952094 w 9288370"/>
              <a:gd name="connsiteY51" fmla="*/ 409302 h 1785306"/>
              <a:gd name="connsiteX52" fmla="*/ 8231938 w 9288370"/>
              <a:gd name="connsiteY52" fmla="*/ 259259 h 1785306"/>
              <a:gd name="connsiteX53" fmla="*/ 8428864 w 9288370"/>
              <a:gd name="connsiteY53" fmla="*/ 208471 h 1785306"/>
              <a:gd name="connsiteX54" fmla="*/ 8616510 w 9288370"/>
              <a:gd name="connsiteY54" fmla="*/ 161973 h 1785306"/>
              <a:gd name="connsiteX55" fmla="*/ 8826766 w 9288370"/>
              <a:gd name="connsiteY55" fmla="*/ 152111 h 1785306"/>
              <a:gd name="connsiteX56" fmla="*/ 8917647 w 9288370"/>
              <a:gd name="connsiteY56" fmla="*/ 112232 h 1785306"/>
              <a:gd name="connsiteX57" fmla="*/ 9182272 w 9288370"/>
              <a:gd name="connsiteY57" fmla="*/ 37171 h 1785306"/>
              <a:gd name="connsiteX58" fmla="*/ 9232990 w 9288370"/>
              <a:gd name="connsiteY58" fmla="*/ 24074 h 1785306"/>
              <a:gd name="connsiteX59" fmla="*/ 9288370 w 9288370"/>
              <a:gd name="connsiteY59" fmla="*/ 0 h 1785306"/>
              <a:gd name="connsiteX60" fmla="*/ 0 w 9288370"/>
              <a:gd name="connsiteY60" fmla="*/ 0 h 1785306"/>
              <a:gd name="connsiteX61" fmla="*/ 8158 w 9288370"/>
              <a:gd name="connsiteY61" fmla="*/ 1671666 h 1785306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190310 w 9288370"/>
              <a:gd name="connsiteY27" fmla="*/ 1307786 h 1686480"/>
              <a:gd name="connsiteX28" fmla="*/ 4230008 w 9288370"/>
              <a:gd name="connsiteY28" fmla="*/ 1303546 h 1686480"/>
              <a:gd name="connsiteX29" fmla="*/ 4575478 w 9288370"/>
              <a:gd name="connsiteY29" fmla="*/ 1261726 h 1686480"/>
              <a:gd name="connsiteX30" fmla="*/ 4650026 w 9288370"/>
              <a:gd name="connsiteY30" fmla="*/ 1265798 h 1686480"/>
              <a:gd name="connsiteX31" fmla="*/ 4792008 w 9288370"/>
              <a:gd name="connsiteY31" fmla="*/ 1243899 h 1686480"/>
              <a:gd name="connsiteX32" fmla="*/ 4954126 w 9288370"/>
              <a:gd name="connsiteY32" fmla="*/ 1204617 h 1686480"/>
              <a:gd name="connsiteX33" fmla="*/ 5309678 w 9288370"/>
              <a:gd name="connsiteY33" fmla="*/ 1128278 h 1686480"/>
              <a:gd name="connsiteX34" fmla="*/ 5474724 w 9288370"/>
              <a:gd name="connsiteY34" fmla="*/ 1091167 h 1686480"/>
              <a:gd name="connsiteX35" fmla="*/ 5612132 w 9288370"/>
              <a:gd name="connsiteY35" fmla="*/ 1051509 h 1686480"/>
              <a:gd name="connsiteX36" fmla="*/ 5776618 w 9288370"/>
              <a:gd name="connsiteY36" fmla="*/ 1053037 h 1686480"/>
              <a:gd name="connsiteX37" fmla="*/ 5785786 w 9288370"/>
              <a:gd name="connsiteY37" fmla="*/ 1051213 h 1686480"/>
              <a:gd name="connsiteX38" fmla="*/ 5829381 w 9288370"/>
              <a:gd name="connsiteY38" fmla="*/ 1046878 h 1686480"/>
              <a:gd name="connsiteX39" fmla="*/ 5943596 w 9288370"/>
              <a:gd name="connsiteY39" fmla="*/ 1043237 h 1686480"/>
              <a:gd name="connsiteX40" fmla="*/ 5985730 w 9288370"/>
              <a:gd name="connsiteY40" fmla="*/ 1035396 h 1686480"/>
              <a:gd name="connsiteX41" fmla="*/ 6103109 w 9288370"/>
              <a:gd name="connsiteY41" fmla="*/ 1019019 h 1686480"/>
              <a:gd name="connsiteX42" fmla="*/ 6222406 w 9288370"/>
              <a:gd name="connsiteY42" fmla="*/ 985341 h 1686480"/>
              <a:gd name="connsiteX43" fmla="*/ 6598672 w 9288370"/>
              <a:gd name="connsiteY43" fmla="*/ 902062 h 1686480"/>
              <a:gd name="connsiteX44" fmla="*/ 6766149 w 9288370"/>
              <a:gd name="connsiteY44" fmla="*/ 846132 h 1686480"/>
              <a:gd name="connsiteX45" fmla="*/ 6886312 w 9288370"/>
              <a:gd name="connsiteY45" fmla="*/ 781877 h 1686480"/>
              <a:gd name="connsiteX46" fmla="*/ 7006457 w 9288370"/>
              <a:gd name="connsiteY46" fmla="*/ 699758 h 1686480"/>
              <a:gd name="connsiteX47" fmla="*/ 7231643 w 9288370"/>
              <a:gd name="connsiteY47" fmla="*/ 640778 h 1686480"/>
              <a:gd name="connsiteX48" fmla="*/ 7363123 w 9288370"/>
              <a:gd name="connsiteY48" fmla="*/ 593682 h 1686480"/>
              <a:gd name="connsiteX49" fmla="*/ 7588368 w 9288370"/>
              <a:gd name="connsiteY49" fmla="*/ 531129 h 1686480"/>
              <a:gd name="connsiteX50" fmla="*/ 7782741 w 9288370"/>
              <a:gd name="connsiteY50" fmla="*/ 455936 h 1686480"/>
              <a:gd name="connsiteX51" fmla="*/ 7952094 w 9288370"/>
              <a:gd name="connsiteY51" fmla="*/ 409302 h 1686480"/>
              <a:gd name="connsiteX52" fmla="*/ 8231938 w 9288370"/>
              <a:gd name="connsiteY52" fmla="*/ 259259 h 1686480"/>
              <a:gd name="connsiteX53" fmla="*/ 8428864 w 9288370"/>
              <a:gd name="connsiteY53" fmla="*/ 208471 h 1686480"/>
              <a:gd name="connsiteX54" fmla="*/ 8616510 w 9288370"/>
              <a:gd name="connsiteY54" fmla="*/ 161973 h 1686480"/>
              <a:gd name="connsiteX55" fmla="*/ 8826766 w 9288370"/>
              <a:gd name="connsiteY55" fmla="*/ 152111 h 1686480"/>
              <a:gd name="connsiteX56" fmla="*/ 8917647 w 9288370"/>
              <a:gd name="connsiteY56" fmla="*/ 112232 h 1686480"/>
              <a:gd name="connsiteX57" fmla="*/ 9182272 w 9288370"/>
              <a:gd name="connsiteY57" fmla="*/ 37171 h 1686480"/>
              <a:gd name="connsiteX58" fmla="*/ 9232990 w 9288370"/>
              <a:gd name="connsiteY58" fmla="*/ 24074 h 1686480"/>
              <a:gd name="connsiteX59" fmla="*/ 9288370 w 9288370"/>
              <a:gd name="connsiteY59" fmla="*/ 0 h 1686480"/>
              <a:gd name="connsiteX60" fmla="*/ 0 w 9288370"/>
              <a:gd name="connsiteY60" fmla="*/ 0 h 1686480"/>
              <a:gd name="connsiteX61" fmla="*/ 8158 w 9288370"/>
              <a:gd name="connsiteY61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650072 w 9288370"/>
              <a:gd name="connsiteY21" fmla="*/ 1217421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44611 w 9288370"/>
              <a:gd name="connsiteY20" fmla="*/ 1236739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352700 w 9288370"/>
              <a:gd name="connsiteY19" fmla="*/ 1264183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20071 w 9288370"/>
              <a:gd name="connsiteY20" fmla="*/ 1283042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230008 w 9288370"/>
              <a:gd name="connsiteY27" fmla="*/ 1303546 h 1686480"/>
              <a:gd name="connsiteX28" fmla="*/ 4575478 w 9288370"/>
              <a:gd name="connsiteY28" fmla="*/ 1261726 h 1686480"/>
              <a:gd name="connsiteX29" fmla="*/ 4650026 w 9288370"/>
              <a:gd name="connsiteY29" fmla="*/ 1265798 h 1686480"/>
              <a:gd name="connsiteX30" fmla="*/ 4792008 w 9288370"/>
              <a:gd name="connsiteY30" fmla="*/ 1243899 h 1686480"/>
              <a:gd name="connsiteX31" fmla="*/ 4954126 w 9288370"/>
              <a:gd name="connsiteY31" fmla="*/ 1204617 h 1686480"/>
              <a:gd name="connsiteX32" fmla="*/ 5309678 w 9288370"/>
              <a:gd name="connsiteY32" fmla="*/ 1128278 h 1686480"/>
              <a:gd name="connsiteX33" fmla="*/ 5474724 w 9288370"/>
              <a:gd name="connsiteY33" fmla="*/ 1091167 h 1686480"/>
              <a:gd name="connsiteX34" fmla="*/ 5612132 w 9288370"/>
              <a:gd name="connsiteY34" fmla="*/ 1051509 h 1686480"/>
              <a:gd name="connsiteX35" fmla="*/ 5776618 w 9288370"/>
              <a:gd name="connsiteY35" fmla="*/ 1053037 h 1686480"/>
              <a:gd name="connsiteX36" fmla="*/ 5785786 w 9288370"/>
              <a:gd name="connsiteY36" fmla="*/ 1051213 h 1686480"/>
              <a:gd name="connsiteX37" fmla="*/ 5829381 w 9288370"/>
              <a:gd name="connsiteY37" fmla="*/ 1046878 h 1686480"/>
              <a:gd name="connsiteX38" fmla="*/ 5943596 w 9288370"/>
              <a:gd name="connsiteY38" fmla="*/ 1043237 h 1686480"/>
              <a:gd name="connsiteX39" fmla="*/ 5985730 w 9288370"/>
              <a:gd name="connsiteY39" fmla="*/ 1035396 h 1686480"/>
              <a:gd name="connsiteX40" fmla="*/ 6103109 w 9288370"/>
              <a:gd name="connsiteY40" fmla="*/ 1019019 h 1686480"/>
              <a:gd name="connsiteX41" fmla="*/ 6222406 w 9288370"/>
              <a:gd name="connsiteY41" fmla="*/ 985341 h 1686480"/>
              <a:gd name="connsiteX42" fmla="*/ 6598672 w 9288370"/>
              <a:gd name="connsiteY42" fmla="*/ 902062 h 1686480"/>
              <a:gd name="connsiteX43" fmla="*/ 6766149 w 9288370"/>
              <a:gd name="connsiteY43" fmla="*/ 846132 h 1686480"/>
              <a:gd name="connsiteX44" fmla="*/ 6886312 w 9288370"/>
              <a:gd name="connsiteY44" fmla="*/ 781877 h 1686480"/>
              <a:gd name="connsiteX45" fmla="*/ 7006457 w 9288370"/>
              <a:gd name="connsiteY45" fmla="*/ 699758 h 1686480"/>
              <a:gd name="connsiteX46" fmla="*/ 7231643 w 9288370"/>
              <a:gd name="connsiteY46" fmla="*/ 640778 h 1686480"/>
              <a:gd name="connsiteX47" fmla="*/ 7363123 w 9288370"/>
              <a:gd name="connsiteY47" fmla="*/ 593682 h 1686480"/>
              <a:gd name="connsiteX48" fmla="*/ 7588368 w 9288370"/>
              <a:gd name="connsiteY48" fmla="*/ 531129 h 1686480"/>
              <a:gd name="connsiteX49" fmla="*/ 7782741 w 9288370"/>
              <a:gd name="connsiteY49" fmla="*/ 455936 h 1686480"/>
              <a:gd name="connsiteX50" fmla="*/ 7952094 w 9288370"/>
              <a:gd name="connsiteY50" fmla="*/ 409302 h 1686480"/>
              <a:gd name="connsiteX51" fmla="*/ 8231938 w 9288370"/>
              <a:gd name="connsiteY51" fmla="*/ 259259 h 1686480"/>
              <a:gd name="connsiteX52" fmla="*/ 8428864 w 9288370"/>
              <a:gd name="connsiteY52" fmla="*/ 208471 h 1686480"/>
              <a:gd name="connsiteX53" fmla="*/ 8616510 w 9288370"/>
              <a:gd name="connsiteY53" fmla="*/ 161973 h 1686480"/>
              <a:gd name="connsiteX54" fmla="*/ 8826766 w 9288370"/>
              <a:gd name="connsiteY54" fmla="*/ 152111 h 1686480"/>
              <a:gd name="connsiteX55" fmla="*/ 8917647 w 9288370"/>
              <a:gd name="connsiteY55" fmla="*/ 112232 h 1686480"/>
              <a:gd name="connsiteX56" fmla="*/ 9182272 w 9288370"/>
              <a:gd name="connsiteY56" fmla="*/ 37171 h 1686480"/>
              <a:gd name="connsiteX57" fmla="*/ 9232990 w 9288370"/>
              <a:gd name="connsiteY57" fmla="*/ 24074 h 1686480"/>
              <a:gd name="connsiteX58" fmla="*/ 9288370 w 9288370"/>
              <a:gd name="connsiteY58" fmla="*/ 0 h 1686480"/>
              <a:gd name="connsiteX59" fmla="*/ 0 w 9288370"/>
              <a:gd name="connsiteY59" fmla="*/ 0 h 1686480"/>
              <a:gd name="connsiteX60" fmla="*/ 8158 w 9288370"/>
              <a:gd name="connsiteY60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7546 w 9288370"/>
              <a:gd name="connsiteY26" fmla="*/ 1294697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21861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92452 w 9288370"/>
              <a:gd name="connsiteY6" fmla="*/ 1519061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71666 h 1686480"/>
              <a:gd name="connsiteX1" fmla="*/ 411216 w 9288370"/>
              <a:gd name="connsiteY1" fmla="*/ 1628370 h 1686480"/>
              <a:gd name="connsiteX2" fmla="*/ 766051 w 9288370"/>
              <a:gd name="connsiteY2" fmla="*/ 1569826 h 1686480"/>
              <a:gd name="connsiteX3" fmla="*/ 971617 w 9288370"/>
              <a:gd name="connsiteY3" fmla="*/ 1522494 h 1686480"/>
              <a:gd name="connsiteX4" fmla="*/ 1186668 w 9288370"/>
              <a:gd name="connsiteY4" fmla="*/ 1514737 h 1686480"/>
              <a:gd name="connsiteX5" fmla="*/ 1339078 w 9288370"/>
              <a:gd name="connsiteY5" fmla="*/ 1494730 h 1686480"/>
              <a:gd name="connsiteX6" fmla="*/ 1488946 w 9288370"/>
              <a:gd name="connsiteY6" fmla="*/ 1508375 h 1686480"/>
              <a:gd name="connsiteX7" fmla="*/ 1604999 w 9288370"/>
              <a:gd name="connsiteY7" fmla="*/ 1513599 h 1686480"/>
              <a:gd name="connsiteX8" fmla="*/ 1717911 w 9288370"/>
              <a:gd name="connsiteY8" fmla="*/ 1497764 h 1686480"/>
              <a:gd name="connsiteX9" fmla="*/ 1794234 w 9288370"/>
              <a:gd name="connsiteY9" fmla="*/ 1464331 h 1686480"/>
              <a:gd name="connsiteX10" fmla="*/ 2101780 w 9288370"/>
              <a:gd name="connsiteY10" fmla="*/ 1409907 h 1686480"/>
              <a:gd name="connsiteX11" fmla="*/ 2244830 w 9288370"/>
              <a:gd name="connsiteY11" fmla="*/ 1388540 h 1686480"/>
              <a:gd name="connsiteX12" fmla="*/ 2428648 w 9288370"/>
              <a:gd name="connsiteY12" fmla="*/ 1372736 h 1686480"/>
              <a:gd name="connsiteX13" fmla="*/ 2645882 w 9288370"/>
              <a:gd name="connsiteY13" fmla="*/ 1341971 h 1686480"/>
              <a:gd name="connsiteX14" fmla="*/ 2707413 w 9288370"/>
              <a:gd name="connsiteY14" fmla="*/ 1347156 h 1686480"/>
              <a:gd name="connsiteX15" fmla="*/ 2843134 w 9288370"/>
              <a:gd name="connsiteY15" fmla="*/ 1323561 h 1686480"/>
              <a:gd name="connsiteX16" fmla="*/ 2923804 w 9288370"/>
              <a:gd name="connsiteY16" fmla="*/ 1314224 h 1686480"/>
              <a:gd name="connsiteX17" fmla="*/ 2953618 w 9288370"/>
              <a:gd name="connsiteY17" fmla="*/ 1318186 h 1686480"/>
              <a:gd name="connsiteX18" fmla="*/ 2995816 w 9288370"/>
              <a:gd name="connsiteY18" fmla="*/ 1318670 h 1686480"/>
              <a:gd name="connsiteX19" fmla="*/ 3261550 w 9288370"/>
              <a:gd name="connsiteY19" fmla="*/ 1289117 h 1686480"/>
              <a:gd name="connsiteX20" fmla="*/ 3409554 w 9288370"/>
              <a:gd name="connsiteY20" fmla="*/ 1258110 h 1686480"/>
              <a:gd name="connsiteX21" fmla="*/ 3534382 w 9288370"/>
              <a:gd name="connsiteY21" fmla="*/ 1245916 h 1686480"/>
              <a:gd name="connsiteX22" fmla="*/ 3707853 w 9288370"/>
              <a:gd name="connsiteY22" fmla="*/ 1241722 h 1686480"/>
              <a:gd name="connsiteX23" fmla="*/ 3925616 w 9288370"/>
              <a:gd name="connsiteY23" fmla="*/ 1253751 h 1686480"/>
              <a:gd name="connsiteX24" fmla="*/ 3954387 w 9288370"/>
              <a:gd name="connsiteY24" fmla="*/ 1263789 h 1686480"/>
              <a:gd name="connsiteX25" fmla="*/ 3995849 w 9288370"/>
              <a:gd name="connsiteY25" fmla="*/ 1272939 h 1686480"/>
              <a:gd name="connsiteX26" fmla="*/ 4060534 w 9288370"/>
              <a:gd name="connsiteY26" fmla="*/ 1273326 h 1686480"/>
              <a:gd name="connsiteX27" fmla="*/ 4575478 w 9288370"/>
              <a:gd name="connsiteY27" fmla="*/ 1261726 h 1686480"/>
              <a:gd name="connsiteX28" fmla="*/ 4650026 w 9288370"/>
              <a:gd name="connsiteY28" fmla="*/ 1265798 h 1686480"/>
              <a:gd name="connsiteX29" fmla="*/ 4792008 w 9288370"/>
              <a:gd name="connsiteY29" fmla="*/ 1243899 h 1686480"/>
              <a:gd name="connsiteX30" fmla="*/ 4954126 w 9288370"/>
              <a:gd name="connsiteY30" fmla="*/ 1204617 h 1686480"/>
              <a:gd name="connsiteX31" fmla="*/ 5309678 w 9288370"/>
              <a:gd name="connsiteY31" fmla="*/ 1128278 h 1686480"/>
              <a:gd name="connsiteX32" fmla="*/ 5474724 w 9288370"/>
              <a:gd name="connsiteY32" fmla="*/ 1091167 h 1686480"/>
              <a:gd name="connsiteX33" fmla="*/ 5612132 w 9288370"/>
              <a:gd name="connsiteY33" fmla="*/ 1051509 h 1686480"/>
              <a:gd name="connsiteX34" fmla="*/ 5776618 w 9288370"/>
              <a:gd name="connsiteY34" fmla="*/ 1053037 h 1686480"/>
              <a:gd name="connsiteX35" fmla="*/ 5785786 w 9288370"/>
              <a:gd name="connsiteY35" fmla="*/ 1051213 h 1686480"/>
              <a:gd name="connsiteX36" fmla="*/ 5829381 w 9288370"/>
              <a:gd name="connsiteY36" fmla="*/ 1046878 h 1686480"/>
              <a:gd name="connsiteX37" fmla="*/ 5943596 w 9288370"/>
              <a:gd name="connsiteY37" fmla="*/ 1043237 h 1686480"/>
              <a:gd name="connsiteX38" fmla="*/ 5985730 w 9288370"/>
              <a:gd name="connsiteY38" fmla="*/ 1035396 h 1686480"/>
              <a:gd name="connsiteX39" fmla="*/ 6103109 w 9288370"/>
              <a:gd name="connsiteY39" fmla="*/ 1019019 h 1686480"/>
              <a:gd name="connsiteX40" fmla="*/ 6222406 w 9288370"/>
              <a:gd name="connsiteY40" fmla="*/ 985341 h 1686480"/>
              <a:gd name="connsiteX41" fmla="*/ 6598672 w 9288370"/>
              <a:gd name="connsiteY41" fmla="*/ 902062 h 1686480"/>
              <a:gd name="connsiteX42" fmla="*/ 6766149 w 9288370"/>
              <a:gd name="connsiteY42" fmla="*/ 846132 h 1686480"/>
              <a:gd name="connsiteX43" fmla="*/ 6886312 w 9288370"/>
              <a:gd name="connsiteY43" fmla="*/ 781877 h 1686480"/>
              <a:gd name="connsiteX44" fmla="*/ 7006457 w 9288370"/>
              <a:gd name="connsiteY44" fmla="*/ 699758 h 1686480"/>
              <a:gd name="connsiteX45" fmla="*/ 7231643 w 9288370"/>
              <a:gd name="connsiteY45" fmla="*/ 640778 h 1686480"/>
              <a:gd name="connsiteX46" fmla="*/ 7363123 w 9288370"/>
              <a:gd name="connsiteY46" fmla="*/ 593682 h 1686480"/>
              <a:gd name="connsiteX47" fmla="*/ 7588368 w 9288370"/>
              <a:gd name="connsiteY47" fmla="*/ 531129 h 1686480"/>
              <a:gd name="connsiteX48" fmla="*/ 7782741 w 9288370"/>
              <a:gd name="connsiteY48" fmla="*/ 455936 h 1686480"/>
              <a:gd name="connsiteX49" fmla="*/ 7952094 w 9288370"/>
              <a:gd name="connsiteY49" fmla="*/ 409302 h 1686480"/>
              <a:gd name="connsiteX50" fmla="*/ 8231938 w 9288370"/>
              <a:gd name="connsiteY50" fmla="*/ 259259 h 1686480"/>
              <a:gd name="connsiteX51" fmla="*/ 8428864 w 9288370"/>
              <a:gd name="connsiteY51" fmla="*/ 208471 h 1686480"/>
              <a:gd name="connsiteX52" fmla="*/ 8616510 w 9288370"/>
              <a:gd name="connsiteY52" fmla="*/ 161973 h 1686480"/>
              <a:gd name="connsiteX53" fmla="*/ 8826766 w 9288370"/>
              <a:gd name="connsiteY53" fmla="*/ 152111 h 1686480"/>
              <a:gd name="connsiteX54" fmla="*/ 8917647 w 9288370"/>
              <a:gd name="connsiteY54" fmla="*/ 112232 h 1686480"/>
              <a:gd name="connsiteX55" fmla="*/ 9182272 w 9288370"/>
              <a:gd name="connsiteY55" fmla="*/ 37171 h 1686480"/>
              <a:gd name="connsiteX56" fmla="*/ 9232990 w 9288370"/>
              <a:gd name="connsiteY56" fmla="*/ 24074 h 1686480"/>
              <a:gd name="connsiteX57" fmla="*/ 9288370 w 9288370"/>
              <a:gd name="connsiteY57" fmla="*/ 0 h 1686480"/>
              <a:gd name="connsiteX58" fmla="*/ 0 w 9288370"/>
              <a:gd name="connsiteY58" fmla="*/ 0 h 1686480"/>
              <a:gd name="connsiteX59" fmla="*/ 8158 w 9288370"/>
              <a:gd name="connsiteY59" fmla="*/ 1671666 h 1686480"/>
              <a:gd name="connsiteX0" fmla="*/ 8158 w 9288370"/>
              <a:gd name="connsiteY0" fmla="*/ 1657420 h 1674498"/>
              <a:gd name="connsiteX1" fmla="*/ 411216 w 9288370"/>
              <a:gd name="connsiteY1" fmla="*/ 1628370 h 1674498"/>
              <a:gd name="connsiteX2" fmla="*/ 766051 w 9288370"/>
              <a:gd name="connsiteY2" fmla="*/ 1569826 h 1674498"/>
              <a:gd name="connsiteX3" fmla="*/ 971617 w 9288370"/>
              <a:gd name="connsiteY3" fmla="*/ 1522494 h 1674498"/>
              <a:gd name="connsiteX4" fmla="*/ 1186668 w 9288370"/>
              <a:gd name="connsiteY4" fmla="*/ 1514737 h 1674498"/>
              <a:gd name="connsiteX5" fmla="*/ 1339078 w 9288370"/>
              <a:gd name="connsiteY5" fmla="*/ 1494730 h 1674498"/>
              <a:gd name="connsiteX6" fmla="*/ 1488946 w 9288370"/>
              <a:gd name="connsiteY6" fmla="*/ 1508375 h 1674498"/>
              <a:gd name="connsiteX7" fmla="*/ 1604999 w 9288370"/>
              <a:gd name="connsiteY7" fmla="*/ 1513599 h 1674498"/>
              <a:gd name="connsiteX8" fmla="*/ 1717911 w 9288370"/>
              <a:gd name="connsiteY8" fmla="*/ 1497764 h 1674498"/>
              <a:gd name="connsiteX9" fmla="*/ 1794234 w 9288370"/>
              <a:gd name="connsiteY9" fmla="*/ 1464331 h 1674498"/>
              <a:gd name="connsiteX10" fmla="*/ 2101780 w 9288370"/>
              <a:gd name="connsiteY10" fmla="*/ 1409907 h 1674498"/>
              <a:gd name="connsiteX11" fmla="*/ 2244830 w 9288370"/>
              <a:gd name="connsiteY11" fmla="*/ 1388540 h 1674498"/>
              <a:gd name="connsiteX12" fmla="*/ 2428648 w 9288370"/>
              <a:gd name="connsiteY12" fmla="*/ 1372736 h 1674498"/>
              <a:gd name="connsiteX13" fmla="*/ 2645882 w 9288370"/>
              <a:gd name="connsiteY13" fmla="*/ 1341971 h 1674498"/>
              <a:gd name="connsiteX14" fmla="*/ 2707413 w 9288370"/>
              <a:gd name="connsiteY14" fmla="*/ 1347156 h 1674498"/>
              <a:gd name="connsiteX15" fmla="*/ 2843134 w 9288370"/>
              <a:gd name="connsiteY15" fmla="*/ 1323561 h 1674498"/>
              <a:gd name="connsiteX16" fmla="*/ 2923804 w 9288370"/>
              <a:gd name="connsiteY16" fmla="*/ 1314224 h 1674498"/>
              <a:gd name="connsiteX17" fmla="*/ 2953618 w 9288370"/>
              <a:gd name="connsiteY17" fmla="*/ 1318186 h 1674498"/>
              <a:gd name="connsiteX18" fmla="*/ 2995816 w 9288370"/>
              <a:gd name="connsiteY18" fmla="*/ 1318670 h 1674498"/>
              <a:gd name="connsiteX19" fmla="*/ 3261550 w 9288370"/>
              <a:gd name="connsiteY19" fmla="*/ 1289117 h 1674498"/>
              <a:gd name="connsiteX20" fmla="*/ 3409554 w 9288370"/>
              <a:gd name="connsiteY20" fmla="*/ 1258110 h 1674498"/>
              <a:gd name="connsiteX21" fmla="*/ 3534382 w 9288370"/>
              <a:gd name="connsiteY21" fmla="*/ 1245916 h 1674498"/>
              <a:gd name="connsiteX22" fmla="*/ 3707853 w 9288370"/>
              <a:gd name="connsiteY22" fmla="*/ 1241722 h 1674498"/>
              <a:gd name="connsiteX23" fmla="*/ 3925616 w 9288370"/>
              <a:gd name="connsiteY23" fmla="*/ 1253751 h 1674498"/>
              <a:gd name="connsiteX24" fmla="*/ 3954387 w 9288370"/>
              <a:gd name="connsiteY24" fmla="*/ 1263789 h 1674498"/>
              <a:gd name="connsiteX25" fmla="*/ 3995849 w 9288370"/>
              <a:gd name="connsiteY25" fmla="*/ 1272939 h 1674498"/>
              <a:gd name="connsiteX26" fmla="*/ 4060534 w 9288370"/>
              <a:gd name="connsiteY26" fmla="*/ 1273326 h 1674498"/>
              <a:gd name="connsiteX27" fmla="*/ 4575478 w 9288370"/>
              <a:gd name="connsiteY27" fmla="*/ 1261726 h 1674498"/>
              <a:gd name="connsiteX28" fmla="*/ 4650026 w 9288370"/>
              <a:gd name="connsiteY28" fmla="*/ 1265798 h 1674498"/>
              <a:gd name="connsiteX29" fmla="*/ 4792008 w 9288370"/>
              <a:gd name="connsiteY29" fmla="*/ 1243899 h 1674498"/>
              <a:gd name="connsiteX30" fmla="*/ 4954126 w 9288370"/>
              <a:gd name="connsiteY30" fmla="*/ 1204617 h 1674498"/>
              <a:gd name="connsiteX31" fmla="*/ 5309678 w 9288370"/>
              <a:gd name="connsiteY31" fmla="*/ 1128278 h 1674498"/>
              <a:gd name="connsiteX32" fmla="*/ 5474724 w 9288370"/>
              <a:gd name="connsiteY32" fmla="*/ 1091167 h 1674498"/>
              <a:gd name="connsiteX33" fmla="*/ 5612132 w 9288370"/>
              <a:gd name="connsiteY33" fmla="*/ 1051509 h 1674498"/>
              <a:gd name="connsiteX34" fmla="*/ 5776618 w 9288370"/>
              <a:gd name="connsiteY34" fmla="*/ 1053037 h 1674498"/>
              <a:gd name="connsiteX35" fmla="*/ 5785786 w 9288370"/>
              <a:gd name="connsiteY35" fmla="*/ 1051213 h 1674498"/>
              <a:gd name="connsiteX36" fmla="*/ 5829381 w 9288370"/>
              <a:gd name="connsiteY36" fmla="*/ 1046878 h 1674498"/>
              <a:gd name="connsiteX37" fmla="*/ 5943596 w 9288370"/>
              <a:gd name="connsiteY37" fmla="*/ 1043237 h 1674498"/>
              <a:gd name="connsiteX38" fmla="*/ 5985730 w 9288370"/>
              <a:gd name="connsiteY38" fmla="*/ 1035396 h 1674498"/>
              <a:gd name="connsiteX39" fmla="*/ 6103109 w 9288370"/>
              <a:gd name="connsiteY39" fmla="*/ 1019019 h 1674498"/>
              <a:gd name="connsiteX40" fmla="*/ 6222406 w 9288370"/>
              <a:gd name="connsiteY40" fmla="*/ 985341 h 1674498"/>
              <a:gd name="connsiteX41" fmla="*/ 6598672 w 9288370"/>
              <a:gd name="connsiteY41" fmla="*/ 902062 h 1674498"/>
              <a:gd name="connsiteX42" fmla="*/ 6766149 w 9288370"/>
              <a:gd name="connsiteY42" fmla="*/ 846132 h 1674498"/>
              <a:gd name="connsiteX43" fmla="*/ 6886312 w 9288370"/>
              <a:gd name="connsiteY43" fmla="*/ 781877 h 1674498"/>
              <a:gd name="connsiteX44" fmla="*/ 7006457 w 9288370"/>
              <a:gd name="connsiteY44" fmla="*/ 699758 h 1674498"/>
              <a:gd name="connsiteX45" fmla="*/ 7231643 w 9288370"/>
              <a:gd name="connsiteY45" fmla="*/ 640778 h 1674498"/>
              <a:gd name="connsiteX46" fmla="*/ 7363123 w 9288370"/>
              <a:gd name="connsiteY46" fmla="*/ 593682 h 1674498"/>
              <a:gd name="connsiteX47" fmla="*/ 7588368 w 9288370"/>
              <a:gd name="connsiteY47" fmla="*/ 531129 h 1674498"/>
              <a:gd name="connsiteX48" fmla="*/ 7782741 w 9288370"/>
              <a:gd name="connsiteY48" fmla="*/ 455936 h 1674498"/>
              <a:gd name="connsiteX49" fmla="*/ 7952094 w 9288370"/>
              <a:gd name="connsiteY49" fmla="*/ 409302 h 1674498"/>
              <a:gd name="connsiteX50" fmla="*/ 8231938 w 9288370"/>
              <a:gd name="connsiteY50" fmla="*/ 259259 h 1674498"/>
              <a:gd name="connsiteX51" fmla="*/ 8428864 w 9288370"/>
              <a:gd name="connsiteY51" fmla="*/ 208471 h 1674498"/>
              <a:gd name="connsiteX52" fmla="*/ 8616510 w 9288370"/>
              <a:gd name="connsiteY52" fmla="*/ 161973 h 1674498"/>
              <a:gd name="connsiteX53" fmla="*/ 8826766 w 9288370"/>
              <a:gd name="connsiteY53" fmla="*/ 152111 h 1674498"/>
              <a:gd name="connsiteX54" fmla="*/ 8917647 w 9288370"/>
              <a:gd name="connsiteY54" fmla="*/ 112232 h 1674498"/>
              <a:gd name="connsiteX55" fmla="*/ 9182272 w 9288370"/>
              <a:gd name="connsiteY55" fmla="*/ 37171 h 1674498"/>
              <a:gd name="connsiteX56" fmla="*/ 9232990 w 9288370"/>
              <a:gd name="connsiteY56" fmla="*/ 24074 h 1674498"/>
              <a:gd name="connsiteX57" fmla="*/ 9288370 w 9288370"/>
              <a:gd name="connsiteY57" fmla="*/ 0 h 1674498"/>
              <a:gd name="connsiteX58" fmla="*/ 0 w 9288370"/>
              <a:gd name="connsiteY58" fmla="*/ 0 h 1674498"/>
              <a:gd name="connsiteX59" fmla="*/ 8158 w 9288370"/>
              <a:gd name="connsiteY59" fmla="*/ 1657420 h 1674498"/>
              <a:gd name="connsiteX0" fmla="*/ 8158 w 9288370"/>
              <a:gd name="connsiteY0" fmla="*/ 1657420 h 1657420"/>
              <a:gd name="connsiteX1" fmla="*/ 411216 w 9288370"/>
              <a:gd name="connsiteY1" fmla="*/ 1628370 h 1657420"/>
              <a:gd name="connsiteX2" fmla="*/ 766051 w 9288370"/>
              <a:gd name="connsiteY2" fmla="*/ 1569826 h 1657420"/>
              <a:gd name="connsiteX3" fmla="*/ 971617 w 9288370"/>
              <a:gd name="connsiteY3" fmla="*/ 1522494 h 1657420"/>
              <a:gd name="connsiteX4" fmla="*/ 1186668 w 9288370"/>
              <a:gd name="connsiteY4" fmla="*/ 1514737 h 1657420"/>
              <a:gd name="connsiteX5" fmla="*/ 1339078 w 9288370"/>
              <a:gd name="connsiteY5" fmla="*/ 1494730 h 1657420"/>
              <a:gd name="connsiteX6" fmla="*/ 1488946 w 9288370"/>
              <a:gd name="connsiteY6" fmla="*/ 1508375 h 1657420"/>
              <a:gd name="connsiteX7" fmla="*/ 1604999 w 9288370"/>
              <a:gd name="connsiteY7" fmla="*/ 1513599 h 1657420"/>
              <a:gd name="connsiteX8" fmla="*/ 1717911 w 9288370"/>
              <a:gd name="connsiteY8" fmla="*/ 1497764 h 1657420"/>
              <a:gd name="connsiteX9" fmla="*/ 1794234 w 9288370"/>
              <a:gd name="connsiteY9" fmla="*/ 1464331 h 1657420"/>
              <a:gd name="connsiteX10" fmla="*/ 2101780 w 9288370"/>
              <a:gd name="connsiteY10" fmla="*/ 1409907 h 1657420"/>
              <a:gd name="connsiteX11" fmla="*/ 2244830 w 9288370"/>
              <a:gd name="connsiteY11" fmla="*/ 1388540 h 1657420"/>
              <a:gd name="connsiteX12" fmla="*/ 2428648 w 9288370"/>
              <a:gd name="connsiteY12" fmla="*/ 1372736 h 1657420"/>
              <a:gd name="connsiteX13" fmla="*/ 2645882 w 9288370"/>
              <a:gd name="connsiteY13" fmla="*/ 1341971 h 1657420"/>
              <a:gd name="connsiteX14" fmla="*/ 2707413 w 9288370"/>
              <a:gd name="connsiteY14" fmla="*/ 1347156 h 1657420"/>
              <a:gd name="connsiteX15" fmla="*/ 2843134 w 9288370"/>
              <a:gd name="connsiteY15" fmla="*/ 1323561 h 1657420"/>
              <a:gd name="connsiteX16" fmla="*/ 2923804 w 9288370"/>
              <a:gd name="connsiteY16" fmla="*/ 1314224 h 1657420"/>
              <a:gd name="connsiteX17" fmla="*/ 2953618 w 9288370"/>
              <a:gd name="connsiteY17" fmla="*/ 1318186 h 1657420"/>
              <a:gd name="connsiteX18" fmla="*/ 2995816 w 9288370"/>
              <a:gd name="connsiteY18" fmla="*/ 1318670 h 1657420"/>
              <a:gd name="connsiteX19" fmla="*/ 3261550 w 9288370"/>
              <a:gd name="connsiteY19" fmla="*/ 1289117 h 1657420"/>
              <a:gd name="connsiteX20" fmla="*/ 3409554 w 9288370"/>
              <a:gd name="connsiteY20" fmla="*/ 1258110 h 1657420"/>
              <a:gd name="connsiteX21" fmla="*/ 3534382 w 9288370"/>
              <a:gd name="connsiteY21" fmla="*/ 1245916 h 1657420"/>
              <a:gd name="connsiteX22" fmla="*/ 3707853 w 9288370"/>
              <a:gd name="connsiteY22" fmla="*/ 1241722 h 1657420"/>
              <a:gd name="connsiteX23" fmla="*/ 3925616 w 9288370"/>
              <a:gd name="connsiteY23" fmla="*/ 1253751 h 1657420"/>
              <a:gd name="connsiteX24" fmla="*/ 3954387 w 9288370"/>
              <a:gd name="connsiteY24" fmla="*/ 1263789 h 1657420"/>
              <a:gd name="connsiteX25" fmla="*/ 3995849 w 9288370"/>
              <a:gd name="connsiteY25" fmla="*/ 1272939 h 1657420"/>
              <a:gd name="connsiteX26" fmla="*/ 4060534 w 9288370"/>
              <a:gd name="connsiteY26" fmla="*/ 1273326 h 1657420"/>
              <a:gd name="connsiteX27" fmla="*/ 4575478 w 9288370"/>
              <a:gd name="connsiteY27" fmla="*/ 1261726 h 1657420"/>
              <a:gd name="connsiteX28" fmla="*/ 4650026 w 9288370"/>
              <a:gd name="connsiteY28" fmla="*/ 1265798 h 1657420"/>
              <a:gd name="connsiteX29" fmla="*/ 4792008 w 9288370"/>
              <a:gd name="connsiteY29" fmla="*/ 1243899 h 1657420"/>
              <a:gd name="connsiteX30" fmla="*/ 4954126 w 9288370"/>
              <a:gd name="connsiteY30" fmla="*/ 1204617 h 1657420"/>
              <a:gd name="connsiteX31" fmla="*/ 5309678 w 9288370"/>
              <a:gd name="connsiteY31" fmla="*/ 1128278 h 1657420"/>
              <a:gd name="connsiteX32" fmla="*/ 5474724 w 9288370"/>
              <a:gd name="connsiteY32" fmla="*/ 1091167 h 1657420"/>
              <a:gd name="connsiteX33" fmla="*/ 5612132 w 9288370"/>
              <a:gd name="connsiteY33" fmla="*/ 1051509 h 1657420"/>
              <a:gd name="connsiteX34" fmla="*/ 5776618 w 9288370"/>
              <a:gd name="connsiteY34" fmla="*/ 1053037 h 1657420"/>
              <a:gd name="connsiteX35" fmla="*/ 5785786 w 9288370"/>
              <a:gd name="connsiteY35" fmla="*/ 1051213 h 1657420"/>
              <a:gd name="connsiteX36" fmla="*/ 5829381 w 9288370"/>
              <a:gd name="connsiteY36" fmla="*/ 1046878 h 1657420"/>
              <a:gd name="connsiteX37" fmla="*/ 5943596 w 9288370"/>
              <a:gd name="connsiteY37" fmla="*/ 1043237 h 1657420"/>
              <a:gd name="connsiteX38" fmla="*/ 5985730 w 9288370"/>
              <a:gd name="connsiteY38" fmla="*/ 1035396 h 1657420"/>
              <a:gd name="connsiteX39" fmla="*/ 6103109 w 9288370"/>
              <a:gd name="connsiteY39" fmla="*/ 1019019 h 1657420"/>
              <a:gd name="connsiteX40" fmla="*/ 6222406 w 9288370"/>
              <a:gd name="connsiteY40" fmla="*/ 985341 h 1657420"/>
              <a:gd name="connsiteX41" fmla="*/ 6598672 w 9288370"/>
              <a:gd name="connsiteY41" fmla="*/ 902062 h 1657420"/>
              <a:gd name="connsiteX42" fmla="*/ 6766149 w 9288370"/>
              <a:gd name="connsiteY42" fmla="*/ 846132 h 1657420"/>
              <a:gd name="connsiteX43" fmla="*/ 6886312 w 9288370"/>
              <a:gd name="connsiteY43" fmla="*/ 781877 h 1657420"/>
              <a:gd name="connsiteX44" fmla="*/ 7006457 w 9288370"/>
              <a:gd name="connsiteY44" fmla="*/ 699758 h 1657420"/>
              <a:gd name="connsiteX45" fmla="*/ 7231643 w 9288370"/>
              <a:gd name="connsiteY45" fmla="*/ 640778 h 1657420"/>
              <a:gd name="connsiteX46" fmla="*/ 7363123 w 9288370"/>
              <a:gd name="connsiteY46" fmla="*/ 593682 h 1657420"/>
              <a:gd name="connsiteX47" fmla="*/ 7588368 w 9288370"/>
              <a:gd name="connsiteY47" fmla="*/ 531129 h 1657420"/>
              <a:gd name="connsiteX48" fmla="*/ 7782741 w 9288370"/>
              <a:gd name="connsiteY48" fmla="*/ 455936 h 1657420"/>
              <a:gd name="connsiteX49" fmla="*/ 7952094 w 9288370"/>
              <a:gd name="connsiteY49" fmla="*/ 409302 h 1657420"/>
              <a:gd name="connsiteX50" fmla="*/ 8231938 w 9288370"/>
              <a:gd name="connsiteY50" fmla="*/ 259259 h 1657420"/>
              <a:gd name="connsiteX51" fmla="*/ 8428864 w 9288370"/>
              <a:gd name="connsiteY51" fmla="*/ 208471 h 1657420"/>
              <a:gd name="connsiteX52" fmla="*/ 8616510 w 9288370"/>
              <a:gd name="connsiteY52" fmla="*/ 161973 h 1657420"/>
              <a:gd name="connsiteX53" fmla="*/ 8826766 w 9288370"/>
              <a:gd name="connsiteY53" fmla="*/ 152111 h 1657420"/>
              <a:gd name="connsiteX54" fmla="*/ 8917647 w 9288370"/>
              <a:gd name="connsiteY54" fmla="*/ 112232 h 1657420"/>
              <a:gd name="connsiteX55" fmla="*/ 9182272 w 9288370"/>
              <a:gd name="connsiteY55" fmla="*/ 37171 h 1657420"/>
              <a:gd name="connsiteX56" fmla="*/ 9232990 w 9288370"/>
              <a:gd name="connsiteY56" fmla="*/ 24074 h 1657420"/>
              <a:gd name="connsiteX57" fmla="*/ 9288370 w 9288370"/>
              <a:gd name="connsiteY57" fmla="*/ 0 h 1657420"/>
              <a:gd name="connsiteX58" fmla="*/ 0 w 9288370"/>
              <a:gd name="connsiteY58" fmla="*/ 0 h 1657420"/>
              <a:gd name="connsiteX59" fmla="*/ 8158 w 9288370"/>
              <a:gd name="connsiteY59" fmla="*/ 1657420 h 165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288370" h="1657420">
                <a:moveTo>
                  <a:pt x="8158" y="1657420"/>
                </a:moveTo>
                <a:cubicBezTo>
                  <a:pt x="61478" y="1649348"/>
                  <a:pt x="284901" y="1645343"/>
                  <a:pt x="411216" y="1628370"/>
                </a:cubicBezTo>
                <a:cubicBezTo>
                  <a:pt x="480417" y="1633188"/>
                  <a:pt x="558470" y="1603899"/>
                  <a:pt x="766051" y="1569826"/>
                </a:cubicBezTo>
                <a:cubicBezTo>
                  <a:pt x="812488" y="1564422"/>
                  <a:pt x="953443" y="1560007"/>
                  <a:pt x="971617" y="1522494"/>
                </a:cubicBezTo>
                <a:cubicBezTo>
                  <a:pt x="1020161" y="1501878"/>
                  <a:pt x="1097347" y="1533665"/>
                  <a:pt x="1186668" y="1514737"/>
                </a:cubicBezTo>
                <a:lnTo>
                  <a:pt x="1339078" y="1494730"/>
                </a:lnTo>
                <a:lnTo>
                  <a:pt x="1488946" y="1508375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152963" y="1319665"/>
                  <a:pt x="3261550" y="1289117"/>
                </a:cubicBezTo>
                <a:lnTo>
                  <a:pt x="3409554" y="1258110"/>
                </a:lnTo>
                <a:cubicBezTo>
                  <a:pt x="3478041" y="1234777"/>
                  <a:pt x="3465895" y="1252355"/>
                  <a:pt x="3534382" y="1245916"/>
                </a:cubicBezTo>
                <a:cubicBezTo>
                  <a:pt x="3568027" y="1248143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37687" y="1266099"/>
                  <a:pt x="4060534" y="1273326"/>
                </a:cubicBezTo>
                <a:cubicBezTo>
                  <a:pt x="4222834" y="1244527"/>
                  <a:pt x="4406167" y="1272716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751303" y="824906"/>
                  <a:pt x="6844288" y="800250"/>
                  <a:pt x="6886312" y="781877"/>
                </a:cubicBezTo>
                <a:cubicBezTo>
                  <a:pt x="6904346" y="796722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46060" y="516035"/>
                  <a:pt x="7588368" y="531129"/>
                </a:cubicBezTo>
                <a:cubicBezTo>
                  <a:pt x="7589802" y="511039"/>
                  <a:pt x="7775022" y="480542"/>
                  <a:pt x="7782741" y="455936"/>
                </a:cubicBezTo>
                <a:cubicBezTo>
                  <a:pt x="7843362" y="435631"/>
                  <a:pt x="7898455" y="431261"/>
                  <a:pt x="7952094" y="409302"/>
                </a:cubicBezTo>
                <a:cubicBezTo>
                  <a:pt x="8005733" y="387343"/>
                  <a:pt x="8146910" y="289023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ubicBezTo>
                  <a:pt x="2719" y="557222"/>
                  <a:pt x="5439" y="1100198"/>
                  <a:pt x="8158" y="165742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2BCD7-EB9B-8D86-5238-2EEA4327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47" y="117895"/>
            <a:ext cx="4559301" cy="37226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4400" b="1" dirty="0">
                <a:latin typeface="Century Gothic"/>
              </a:rPr>
              <a:t>STEPS </a:t>
            </a:r>
            <a:br>
              <a:rPr lang="en-US" b="1" dirty="0">
                <a:latin typeface="Century Gothic"/>
              </a:rPr>
            </a:br>
            <a:r>
              <a:rPr lang="en-US" dirty="0">
                <a:latin typeface="Century Gothic"/>
              </a:rPr>
              <a:t>{Developing the code from scratch}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3DC4F2-A2EC-2892-554C-E990CD77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91881" y="1042375"/>
            <a:ext cx="7904433" cy="52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871-C3D6-AC61-D2D9-17A025D9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72844"/>
          </a:xfrm>
        </p:spPr>
        <p:txBody>
          <a:bodyPr/>
          <a:lstStyle/>
          <a:p>
            <a:r>
              <a:rPr lang="en-US" dirty="0"/>
              <a:t>STEP 1: Import libraries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FDB553C-F908-2661-5A06-16B8948D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09" y="2303950"/>
            <a:ext cx="9256143" cy="2767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CF1E1-27A5-0BB8-9045-F92B6FB8E867}"/>
              </a:ext>
            </a:extLst>
          </p:cNvPr>
          <p:cNvSpPr txBox="1"/>
          <p:nvPr/>
        </p:nvSpPr>
        <p:spPr>
          <a:xfrm>
            <a:off x="1553833" y="1719892"/>
            <a:ext cx="6161956" cy="376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9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97ED-71BB-B8EF-74B0-BFD59265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45654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80B383-18ED-E1B7-849D-1F6067272581}"/>
              </a:ext>
            </a:extLst>
          </p:cNvPr>
          <p:cNvSpPr>
            <a:spLocks noGrp="1"/>
          </p:cNvSpPr>
          <p:nvPr/>
        </p:nvSpPr>
        <p:spPr>
          <a:xfrm>
            <a:off x="1104181" y="5691"/>
            <a:ext cx="9493249" cy="81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Reading and Parsing the Midi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2CEE4-D96C-F7A4-FFFC-D571F1257D6D}"/>
              </a:ext>
            </a:extLst>
          </p:cNvPr>
          <p:cNvSpPr txBox="1"/>
          <p:nvPr/>
        </p:nvSpPr>
        <p:spPr>
          <a:xfrm>
            <a:off x="1223513" y="1177147"/>
            <a:ext cx="994320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• </a:t>
            </a:r>
            <a:r>
              <a:rPr lang="en-US" sz="2000" dirty="0"/>
              <a:t>The midi file dataset has to be read using Music21 library </a:t>
            </a:r>
          </a:p>
          <a:p>
            <a:endParaRPr lang="en-US" sz="2000" dirty="0"/>
          </a:p>
          <a:p>
            <a:r>
              <a:rPr lang="en-US" sz="2000" dirty="0"/>
              <a:t>• </a:t>
            </a:r>
            <a:r>
              <a:rPr lang="en-US" sz="2000" dirty="0">
                <a:ea typeface="+mn-lt"/>
                <a:cs typeface="+mn-lt"/>
              </a:rPr>
              <a:t>"</a:t>
            </a:r>
            <a:r>
              <a:rPr lang="en-US" sz="2000" dirty="0" err="1">
                <a:ea typeface="+mn-lt"/>
                <a:cs typeface="+mn-lt"/>
              </a:rPr>
              <a:t>borodin</a:t>
            </a:r>
            <a:r>
              <a:rPr lang="en-US" sz="2000" dirty="0">
                <a:ea typeface="+mn-lt"/>
                <a:cs typeface="+mn-lt"/>
              </a:rPr>
              <a:t>" , "</a:t>
            </a:r>
            <a:r>
              <a:rPr lang="en-US" sz="2000" dirty="0" err="1">
                <a:ea typeface="+mn-lt"/>
                <a:cs typeface="+mn-lt"/>
              </a:rPr>
              <a:t>bach</a:t>
            </a:r>
            <a:r>
              <a:rPr lang="en-US" sz="2000" dirty="0">
                <a:ea typeface="+mn-lt"/>
                <a:cs typeface="+mn-lt"/>
              </a:rPr>
              <a:t>" , "</a:t>
            </a:r>
            <a:r>
              <a:rPr lang="en-US" sz="2000" dirty="0" err="1">
                <a:ea typeface="+mn-lt"/>
                <a:cs typeface="+mn-lt"/>
              </a:rPr>
              <a:t>brahms</a:t>
            </a:r>
            <a:r>
              <a:rPr lang="en-US" sz="2000" dirty="0">
                <a:ea typeface="+mn-lt"/>
                <a:cs typeface="+mn-lt"/>
              </a:rPr>
              <a:t>"</a:t>
            </a:r>
            <a:r>
              <a:rPr lang="en-US" sz="2000" dirty="0"/>
              <a:t> are the midi files that I used.</a:t>
            </a:r>
          </a:p>
          <a:p>
            <a:endParaRPr lang="en-US" sz="2000" dirty="0"/>
          </a:p>
          <a:p>
            <a:r>
              <a:rPr lang="en-US" sz="2000" dirty="0"/>
              <a:t>• For this project, the files that contain sequential streams of Piano data has only been worked on </a:t>
            </a:r>
          </a:p>
          <a:p>
            <a:endParaRPr lang="en-US" sz="2000" dirty="0"/>
          </a:p>
          <a:p>
            <a:r>
              <a:rPr lang="en-US" sz="2000" dirty="0"/>
              <a:t>• All files are separated by their instruments and Piano is used only </a:t>
            </a:r>
          </a:p>
          <a:p>
            <a:endParaRPr lang="en-US" sz="2000" dirty="0"/>
          </a:p>
          <a:p>
            <a:r>
              <a:rPr lang="en-US" sz="2000" dirty="0"/>
              <a:t>• Piano stream from the midi file contains many data like Keys, Time Signature, Chord, Note etc. </a:t>
            </a:r>
          </a:p>
          <a:p>
            <a:endParaRPr lang="en-US" sz="2000" dirty="0"/>
          </a:p>
          <a:p>
            <a:r>
              <a:rPr lang="en-US" sz="2000" dirty="0"/>
              <a:t>• We require only Notes and Chords to generate music </a:t>
            </a:r>
          </a:p>
          <a:p>
            <a:endParaRPr lang="en-US" sz="2000" dirty="0"/>
          </a:p>
          <a:p>
            <a:pPr algn="l"/>
            <a:r>
              <a:rPr lang="en-US" sz="2000" dirty="0"/>
              <a:t>• Lastly, the arrays of notes and chords has to be returned</a:t>
            </a:r>
          </a:p>
        </p:txBody>
      </p:sp>
    </p:spTree>
    <p:extLst>
      <p:ext uri="{BB962C8B-B14F-4D97-AF65-F5344CB8AC3E}">
        <p14:creationId xmlns:p14="http://schemas.microsoft.com/office/powerpoint/2010/main" val="385575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3828D3A-C1B7-2715-8810-47459AF2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3" y="492541"/>
            <a:ext cx="8465387" cy="6361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D7A12-A106-7E6F-5893-BDA099E4778F}"/>
              </a:ext>
            </a:extLst>
          </p:cNvPr>
          <p:cNvSpPr txBox="1"/>
          <p:nvPr/>
        </p:nvSpPr>
        <p:spPr>
          <a:xfrm>
            <a:off x="1041998" y="56072"/>
            <a:ext cx="41347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45591582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AfterhoursVTI</vt:lpstr>
      <vt:lpstr>PowerPoint Presentation</vt:lpstr>
      <vt:lpstr>Music composition using A.I</vt:lpstr>
      <vt:lpstr>About the Project</vt:lpstr>
      <vt:lpstr>Libraries</vt:lpstr>
      <vt:lpstr>Project Structure</vt:lpstr>
      <vt:lpstr>PowerPoint Presentation</vt:lpstr>
      <vt:lpstr>STEP 1: Import libraries</vt:lpstr>
      <vt:lpstr>PowerPoint Presentation</vt:lpstr>
      <vt:lpstr>PowerPoint Presentation</vt:lpstr>
      <vt:lpstr>STEP 3: Exploring the Dataset</vt:lpstr>
      <vt:lpstr>PowerPoint Presentation</vt:lpstr>
      <vt:lpstr>STEP 4: Input and Output Sequence for model</vt:lpstr>
      <vt:lpstr>PowerPoint Presentation</vt:lpstr>
      <vt:lpstr>STEP 5: Training and Testing sets</vt:lpstr>
      <vt:lpstr>STEP 6: Building the Model</vt:lpstr>
      <vt:lpstr>PowerPoint Presentation</vt:lpstr>
      <vt:lpstr>STEP 7: Training the Model</vt:lpstr>
      <vt:lpstr>STEP 8: Inference Phase</vt:lpstr>
      <vt:lpstr>PowerPoint Presentation</vt:lpstr>
      <vt:lpstr>STEP 9: Saving the File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447</cp:revision>
  <dcterms:created xsi:type="dcterms:W3CDTF">2022-07-28T12:33:38Z</dcterms:created>
  <dcterms:modified xsi:type="dcterms:W3CDTF">2022-07-28T14:30:11Z</dcterms:modified>
</cp:coreProperties>
</file>